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B050"/>
                </a:solidFill>
              </a:rPr>
              <a:t>Формирование функциональной грамотности на уроках русского языка и литературы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00B050"/>
                </a:solidFill>
              </a:rPr>
              <a:t>3-ий этап – творческий:</a:t>
            </a:r>
          </a:p>
          <a:p>
            <a:pPr>
              <a:buNone/>
            </a:pPr>
            <a:r>
              <a:rPr lang="ru-RU" sz="2800" u="sng" dirty="0" smtClean="0">
                <a:solidFill>
                  <a:srgbClr val="00B050"/>
                </a:solidFill>
              </a:rPr>
              <a:t>Вопрос-задание: </a:t>
            </a:r>
            <a:r>
              <a:rPr lang="ru-RU" sz="2800" i="1" dirty="0" smtClean="0">
                <a:solidFill>
                  <a:srgbClr val="0070C0"/>
                </a:solidFill>
              </a:rPr>
              <a:t>подумайте, зачем Человек принёс щенка. Допишите текст, придумав свою концовку (2 – 4 предложения)</a:t>
            </a:r>
          </a:p>
          <a:p>
            <a:pPr>
              <a:buNone/>
            </a:pPr>
            <a:r>
              <a:rPr lang="ru-RU" sz="2800" u="sng" dirty="0" smtClean="0">
                <a:solidFill>
                  <a:srgbClr val="00B050"/>
                </a:solidFill>
              </a:rPr>
              <a:t>Задание: </a:t>
            </a:r>
            <a:r>
              <a:rPr lang="ru-RU" sz="2800" i="1" dirty="0" smtClean="0">
                <a:solidFill>
                  <a:srgbClr val="0070C0"/>
                </a:solidFill>
              </a:rPr>
              <a:t>зачитайте свои концовки ( по желанию)</a:t>
            </a:r>
          </a:p>
          <a:p>
            <a:pPr>
              <a:buNone/>
            </a:pPr>
            <a:r>
              <a:rPr lang="ru-RU" sz="2800" u="sng" dirty="0" smtClean="0">
                <a:solidFill>
                  <a:srgbClr val="00B050"/>
                </a:solidFill>
              </a:rPr>
              <a:t>Задание:</a:t>
            </a:r>
            <a:r>
              <a:rPr lang="ru-RU" sz="2800" i="1" dirty="0" smtClean="0">
                <a:solidFill>
                  <a:srgbClr val="00B050"/>
                </a:solidFill>
              </a:rPr>
              <a:t> прослушайте оригинальную концовку Сухомлинского, сравните, сделайте выводы. Попробуйте понять, почему некоторые предположения оказались неверными.</a:t>
            </a:r>
            <a:endParaRPr lang="ru-RU" sz="2800" u="sng" dirty="0">
              <a:solidFill>
                <a:srgbClr val="00B05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solidFill>
                  <a:srgbClr val="00B050"/>
                </a:solidFill>
              </a:rPr>
              <a:t>Вывод:</a:t>
            </a:r>
          </a:p>
          <a:p>
            <a:pPr>
              <a:buNone/>
            </a:pPr>
            <a:r>
              <a:rPr lang="ru-RU" sz="3200" dirty="0" smtClean="0">
                <a:solidFill>
                  <a:srgbClr val="7030A0"/>
                </a:solidFill>
              </a:rPr>
              <a:t>Таким образом, решение литературной задачи – осмысление нравственной проблемы, в которую ученики вовлечены через художественный текст и письменную работу.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Современная школа – это основа  получения учениками знаний для решения повседневных задач в различных сферах жизни, для выстраивания социальных отношений. </a:t>
            </a:r>
          </a:p>
          <a:p>
            <a:pPr>
              <a:buNone/>
            </a:pP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Поэтому, кроме элементарной грамотности, актуальным сегодня является формирование функциональной грамотности.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«Функционально грамотный человек способен использовать все постоянно приобретаемые в течение жизни знания, умения и навыки для решения максимально широкого диапазона жизненных задач в различных сферах деятельности, общения и социальных отношений»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Читательская грамотность – способность понимать и использовать письменную речь во всём разнообразии её форм для целей, требуемых обществом, или ценных для индивида.</a:t>
            </a:r>
          </a:p>
          <a:p>
            <a:pPr>
              <a:buNone/>
            </a:pP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3 группы умений:</a:t>
            </a:r>
          </a:p>
          <a:p>
            <a:pPr marL="566928" indent="-457200">
              <a:buAutoNum type="arabicPeriod"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Тема текста, основная мысль текста, выявление информации, выводы.</a:t>
            </a:r>
          </a:p>
          <a:p>
            <a:pPr marL="566928" indent="-457200">
              <a:buAutoNum type="arabicPeriod" startAt="2"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Анализ текста, интерпретация текста, обобщение информации, формулировка оценочного суждения.</a:t>
            </a:r>
          </a:p>
          <a:p>
            <a:pPr marL="566928" indent="-457200">
              <a:buAutoNum type="arabicPeriod" startAt="2"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Использование информации из текста для решения учебно-познавательных и учебно-практических задач.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040560"/>
          </a:xfrm>
        </p:spPr>
        <p:txBody>
          <a:bodyPr/>
          <a:lstStyle/>
          <a:p>
            <a:r>
              <a:rPr lang="ru-RU" sz="2800" b="1" u="sng" dirty="0" smtClean="0">
                <a:solidFill>
                  <a:srgbClr val="00B050"/>
                </a:solidFill>
              </a:rPr>
              <a:t>Образовательные приёмы по формированию функциональной грамотности:</a:t>
            </a:r>
          </a:p>
          <a:p>
            <a:pPr>
              <a:buNone/>
            </a:pPr>
            <a:endParaRPr lang="ru-RU" b="1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«Лови ошибку»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«Напиши письмо литературному герою»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«Ассоциации»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«Кластер»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«Правда ли, что…»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«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Синквейн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»</a:t>
            </a:r>
          </a:p>
          <a:p>
            <a:pPr>
              <a:buNone/>
            </a:pP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/>
          <a:lstStyle/>
          <a:p>
            <a:pPr algn="ctr"/>
            <a:r>
              <a:rPr lang="ru-RU" sz="2800" b="1" u="sng" dirty="0" smtClean="0">
                <a:solidFill>
                  <a:srgbClr val="00B050"/>
                </a:solidFill>
              </a:rPr>
              <a:t>Технология развития критического мышления</a:t>
            </a:r>
          </a:p>
          <a:p>
            <a:pPr algn="ctr"/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buFont typeface="Courier New" pitchFamily="49" charset="0"/>
              <a:buChar char="o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Приём «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Инсерт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»: </a:t>
            </a:r>
            <a:r>
              <a:rPr lang="en-US" sz="2400" b="1" dirty="0" smtClean="0">
                <a:solidFill>
                  <a:srgbClr val="FF0000"/>
                </a:solidFill>
              </a:rPr>
              <a:t>V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– я это знаю, </a:t>
            </a:r>
            <a:r>
              <a:rPr lang="ru-RU" sz="2400" b="1" dirty="0" smtClean="0">
                <a:solidFill>
                  <a:srgbClr val="FF0000"/>
                </a:solidFill>
              </a:rPr>
              <a:t>+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- это новое для меня, </a:t>
            </a:r>
            <a:r>
              <a:rPr lang="ru-RU" sz="2400" b="1" dirty="0" smtClean="0">
                <a:solidFill>
                  <a:srgbClr val="FF0000"/>
                </a:solidFill>
              </a:rPr>
              <a:t>-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я думал по-другому, </a:t>
            </a:r>
            <a:r>
              <a:rPr lang="ru-RU" sz="2400" b="1" dirty="0" smtClean="0">
                <a:solidFill>
                  <a:srgbClr val="FF0000"/>
                </a:solidFill>
              </a:rPr>
              <a:t>?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– это я не понял, нужны объяснения</a:t>
            </a:r>
          </a:p>
          <a:p>
            <a:pPr algn="just">
              <a:buNone/>
            </a:pPr>
            <a:endParaRPr lang="ru-RU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buFont typeface="Courier New" pitchFamily="49" charset="0"/>
              <a:buChar char="o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«Тонкие и толстые вопросы»: кто? что? когда?.. И дайте объяснение, почему..? Почему вы думаете, что..? В чём разница..? И т.п.</a:t>
            </a:r>
          </a:p>
          <a:p>
            <a:pPr algn="just">
              <a:buFont typeface="Courier New" pitchFamily="49" charset="0"/>
              <a:buChar char="o"/>
            </a:pPr>
            <a:endParaRPr lang="ru-RU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buFont typeface="Courier New" pitchFamily="49" charset="0"/>
              <a:buChar char="o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Приём «Верные и неверные утверждения»</a:t>
            </a:r>
          </a:p>
          <a:p>
            <a:pPr algn="just">
              <a:buFont typeface="Courier New" pitchFamily="49" charset="0"/>
              <a:buChar char="o"/>
            </a:pP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571"/>
          </a:xfrm>
        </p:spPr>
        <p:txBody>
          <a:bodyPr/>
          <a:lstStyle/>
          <a:p>
            <a:pPr algn="ctr">
              <a:buNone/>
            </a:pPr>
            <a:r>
              <a:rPr lang="ru-RU" b="1" u="sng" dirty="0" smtClean="0">
                <a:solidFill>
                  <a:schemeClr val="accent2">
                    <a:lumMod val="75000"/>
                  </a:schemeClr>
                </a:solidFill>
              </a:rPr>
              <a:t>Урок-мастерская  в 6-ом классе по анализу художественного текста</a:t>
            </a:r>
          </a:p>
          <a:p>
            <a:pPr algn="ctr">
              <a:buNone/>
            </a:pP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Цель урока: </a:t>
            </a:r>
            <a:r>
              <a:rPr lang="ru-RU" dirty="0" smtClean="0">
                <a:solidFill>
                  <a:srgbClr val="00B050"/>
                </a:solidFill>
              </a:rPr>
              <a:t>учить вдумчивому осмысленному чтению художественных текстов, закрепить понятие «система образов», выяснить роль сюжета в эпическом тексте, научить видеть в развитии сюжета авторскую идею, учить строить собственное произведение.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rgbClr val="00B050"/>
                </a:solidFill>
              </a:rPr>
              <a:t>Технология работы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B050"/>
                </a:solidFill>
              </a:rPr>
              <a:t>1-ый этап – мотивационный:</a:t>
            </a:r>
          </a:p>
          <a:p>
            <a:pPr>
              <a:buNone/>
            </a:pPr>
            <a:r>
              <a:rPr lang="ru-RU" sz="2400" i="1" dirty="0" smtClean="0">
                <a:solidFill>
                  <a:srgbClr val="7030A0"/>
                </a:solidFill>
              </a:rPr>
              <a:t>Жизнь, дружба, преданность, человек, собака, благодарность</a:t>
            </a:r>
          </a:p>
          <a:p>
            <a:pPr>
              <a:buNone/>
            </a:pPr>
            <a:r>
              <a:rPr lang="ru-RU" sz="2400" u="sng" dirty="0" smtClean="0">
                <a:solidFill>
                  <a:srgbClr val="00B050"/>
                </a:solidFill>
              </a:rPr>
              <a:t>А)Вопрос: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 smtClean="0">
                <a:solidFill>
                  <a:srgbClr val="0070C0"/>
                </a:solidFill>
              </a:rPr>
              <a:t>определите по данным словам, о чём пойдёт речь в тексте </a:t>
            </a:r>
            <a:r>
              <a:rPr lang="ru-RU" sz="2400" dirty="0" smtClean="0">
                <a:solidFill>
                  <a:srgbClr val="00B050"/>
                </a:solidFill>
              </a:rPr>
              <a:t>(ответы)</a:t>
            </a:r>
          </a:p>
          <a:p>
            <a:pPr>
              <a:buNone/>
            </a:pPr>
            <a:r>
              <a:rPr lang="ru-RU" sz="2400" u="sng" dirty="0" smtClean="0">
                <a:solidFill>
                  <a:srgbClr val="00B050"/>
                </a:solidFill>
              </a:rPr>
              <a:t>Б)Заголовок и авт</a:t>
            </a:r>
            <a:r>
              <a:rPr lang="ru-RU" sz="2400" dirty="0" smtClean="0">
                <a:solidFill>
                  <a:srgbClr val="00B050"/>
                </a:solidFill>
              </a:rPr>
              <a:t>ор: </a:t>
            </a:r>
            <a:r>
              <a:rPr lang="ru-RU" sz="2400" dirty="0" smtClean="0">
                <a:solidFill>
                  <a:srgbClr val="0070C0"/>
                </a:solidFill>
              </a:rPr>
              <a:t>изменилось ли ваше предположение? Если да, расскажите, как.</a:t>
            </a:r>
          </a:p>
          <a:p>
            <a:pPr>
              <a:buNone/>
            </a:pPr>
            <a:endParaRPr lang="ru-RU" sz="24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00B050"/>
                </a:solidFill>
              </a:rPr>
              <a:t>2-ой этап – аналитический:</a:t>
            </a:r>
          </a:p>
          <a:p>
            <a:pPr>
              <a:buNone/>
            </a:pPr>
            <a:r>
              <a:rPr lang="ru-RU" sz="2400" u="sng" dirty="0" smtClean="0">
                <a:solidFill>
                  <a:srgbClr val="00B050"/>
                </a:solidFill>
              </a:rPr>
              <a:t>А)Выразительное чтение рассказа</a:t>
            </a:r>
          </a:p>
          <a:p>
            <a:pPr>
              <a:buNone/>
            </a:pPr>
            <a:r>
              <a:rPr lang="ru-RU" sz="2400" u="sng" dirty="0" smtClean="0">
                <a:solidFill>
                  <a:srgbClr val="00B050"/>
                </a:solidFill>
              </a:rPr>
              <a:t>Вопросы</a:t>
            </a:r>
            <a:r>
              <a:rPr lang="ru-RU" sz="2400" dirty="0" smtClean="0">
                <a:solidFill>
                  <a:srgbClr val="00B050"/>
                </a:solidFill>
              </a:rPr>
              <a:t>: </a:t>
            </a:r>
            <a:r>
              <a:rPr lang="ru-RU" sz="2400" dirty="0" smtClean="0">
                <a:solidFill>
                  <a:srgbClr val="0070C0"/>
                </a:solidFill>
              </a:rPr>
              <a:t>-</a:t>
            </a:r>
            <a:r>
              <a:rPr lang="ru-RU" sz="2400" i="1" dirty="0" smtClean="0">
                <a:solidFill>
                  <a:srgbClr val="0070C0"/>
                </a:solidFill>
              </a:rPr>
              <a:t>понравился ли вам текст? Объясните,      почему. </a:t>
            </a:r>
          </a:p>
          <a:p>
            <a:pPr>
              <a:buNone/>
            </a:pPr>
            <a:r>
              <a:rPr lang="ru-RU" sz="2400" i="1" dirty="0" smtClean="0">
                <a:solidFill>
                  <a:srgbClr val="0070C0"/>
                </a:solidFill>
              </a:rPr>
              <a:t>               -какие чувства вы испытали? Объясните.             </a:t>
            </a:r>
          </a:p>
          <a:p>
            <a:pPr>
              <a:buNone/>
            </a:pPr>
            <a:r>
              <a:rPr lang="ru-RU" sz="2800" i="1" dirty="0" smtClean="0">
                <a:solidFill>
                  <a:srgbClr val="00B050"/>
                </a:solidFill>
              </a:rPr>
              <a:t>               </a:t>
            </a:r>
            <a:endParaRPr lang="ru-RU" sz="28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Б) </a:t>
            </a:r>
            <a:r>
              <a:rPr lang="ru-RU" sz="2800" u="sng" dirty="0" smtClean="0">
                <a:solidFill>
                  <a:srgbClr val="00B050"/>
                </a:solidFill>
              </a:rPr>
              <a:t>Замедленное чтение рассказа</a:t>
            </a:r>
          </a:p>
          <a:p>
            <a:pPr>
              <a:buNone/>
            </a:pPr>
            <a:r>
              <a:rPr lang="ru-RU" sz="2800" u="sng" dirty="0" smtClean="0">
                <a:solidFill>
                  <a:srgbClr val="00B050"/>
                </a:solidFill>
              </a:rPr>
              <a:t>Вопросы:</a:t>
            </a:r>
            <a:r>
              <a:rPr lang="ru-RU" sz="2800" i="1" dirty="0" smtClean="0">
                <a:solidFill>
                  <a:srgbClr val="00B050"/>
                </a:solidFill>
              </a:rPr>
              <a:t> </a:t>
            </a:r>
          </a:p>
          <a:p>
            <a:pPr>
              <a:buNone/>
            </a:pPr>
            <a:endParaRPr lang="ru-RU" i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rgbClr val="0070C0"/>
                </a:solidFill>
              </a:rPr>
              <a:t>- почему слова «Пёс» и «Человек» написаны с большой буквы? Объясните своё мнение.</a:t>
            </a:r>
          </a:p>
          <a:p>
            <a:pPr>
              <a:buNone/>
            </a:pPr>
            <a:r>
              <a:rPr lang="ru-RU" i="1" dirty="0" smtClean="0">
                <a:solidFill>
                  <a:srgbClr val="0070C0"/>
                </a:solidFill>
              </a:rPr>
              <a:t>- почему Пёс залаял на своего хозяина?</a:t>
            </a:r>
          </a:p>
          <a:p>
            <a:pPr>
              <a:buNone/>
            </a:pPr>
            <a:r>
              <a:rPr lang="ru-RU" i="1" dirty="0" smtClean="0">
                <a:solidFill>
                  <a:srgbClr val="0070C0"/>
                </a:solidFill>
              </a:rPr>
              <a:t>- как вы думаете, что почувствовал хозяин?</a:t>
            </a:r>
          </a:p>
          <a:p>
            <a:pPr>
              <a:buNone/>
            </a:pPr>
            <a:r>
              <a:rPr lang="ru-RU" i="1" dirty="0" smtClean="0">
                <a:solidFill>
                  <a:srgbClr val="0070C0"/>
                </a:solidFill>
              </a:rPr>
              <a:t>- как вы думаете, что почувствовал Пёс? </a:t>
            </a:r>
          </a:p>
          <a:p>
            <a:pPr>
              <a:buNone/>
            </a:pPr>
            <a:r>
              <a:rPr lang="ru-RU" i="1" dirty="0" smtClean="0">
                <a:solidFill>
                  <a:srgbClr val="0070C0"/>
                </a:solidFill>
              </a:rPr>
              <a:t>( Приведите примеры из текста)</a:t>
            </a:r>
            <a:endParaRPr lang="ru-RU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116632"/>
            <a:ext cx="8229600" cy="15800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110</TotalTime>
  <Words>510</Words>
  <Application>Microsoft Office PowerPoint</Application>
  <PresentationFormat>Экран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Формирование функциональной грамотности на уроках русского языка и литературы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функциональной грамотности на уроках русского языка и литературы</dc:title>
  <dc:creator>Пользователь</dc:creator>
  <cp:lastModifiedBy>Пользователь</cp:lastModifiedBy>
  <cp:revision>13</cp:revision>
  <dcterms:created xsi:type="dcterms:W3CDTF">2022-01-13T11:22:42Z</dcterms:created>
  <dcterms:modified xsi:type="dcterms:W3CDTF">2022-01-13T13:24:52Z</dcterms:modified>
</cp:coreProperties>
</file>