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2"/>
  </p:notesMasterIdLst>
  <p:sldIdLst>
    <p:sldId id="256" r:id="rId2"/>
    <p:sldId id="403" r:id="rId3"/>
    <p:sldId id="402" r:id="rId4"/>
    <p:sldId id="270" r:id="rId5"/>
    <p:sldId id="409" r:id="rId6"/>
    <p:sldId id="389" r:id="rId7"/>
    <p:sldId id="272" r:id="rId8"/>
    <p:sldId id="282" r:id="rId9"/>
    <p:sldId id="317" r:id="rId10"/>
    <p:sldId id="318" r:id="rId11"/>
    <p:sldId id="319" r:id="rId12"/>
    <p:sldId id="404" r:id="rId13"/>
    <p:sldId id="405" r:id="rId14"/>
    <p:sldId id="378" r:id="rId15"/>
    <p:sldId id="391" r:id="rId16"/>
    <p:sldId id="406" r:id="rId17"/>
    <p:sldId id="393" r:id="rId18"/>
    <p:sldId id="395" r:id="rId19"/>
    <p:sldId id="407" r:id="rId20"/>
    <p:sldId id="379" r:id="rId21"/>
    <p:sldId id="381" r:id="rId22"/>
    <p:sldId id="397" r:id="rId23"/>
    <p:sldId id="399" r:id="rId24"/>
    <p:sldId id="383" r:id="rId25"/>
    <p:sldId id="411" r:id="rId26"/>
    <p:sldId id="385" r:id="rId27"/>
    <p:sldId id="387" r:id="rId28"/>
    <p:sldId id="400" r:id="rId29"/>
    <p:sldId id="410" r:id="rId30"/>
    <p:sldId id="33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0430" autoAdjust="0"/>
  </p:normalViewPr>
  <p:slideViewPr>
    <p:cSldViewPr>
      <p:cViewPr varScale="1">
        <p:scale>
          <a:sx n="50" d="100"/>
          <a:sy n="50" d="100"/>
        </p:scale>
        <p:origin x="-19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8BABD-B62C-4D03-9FFD-19E52B7EC0F3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DB655-A935-43A0-AFF7-8D81721D7E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56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DB655-A935-43A0-AFF7-8D81721D7ED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876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Вызов времени</a:t>
            </a:r>
            <a:r>
              <a:rPr lang="ru-RU" baseline="0" dirty="0" smtClean="0"/>
              <a:t> – взять у </a:t>
            </a:r>
            <a:r>
              <a:rPr lang="ru-RU" baseline="0" dirty="0" err="1" smtClean="0"/>
              <a:t>Левонтиной</a:t>
            </a:r>
            <a:r>
              <a:rPr lang="ru-RU" baseline="0" dirty="0" smtClean="0"/>
              <a:t>...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DB655-A935-43A0-AFF7-8D81721D7ED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148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862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3" r:id="rId13"/>
    <p:sldLayoutId id="2147483704" r:id="rId14"/>
  </p:sldLayoutIdLst>
  <p:transition spd="slow">
    <p:pu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T Sans" pitchFamily="34" charset="-5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T Sans" pitchFamily="34" charset="-5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T Sans" pitchFamily="34" charset="-5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T Sans" pitchFamily="34" charset="-5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.a42.ru/photos/25984/full/102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59832" y="260648"/>
            <a:ext cx="5398368" cy="3672408"/>
          </a:xfrm>
        </p:spPr>
        <p:txBody>
          <a:bodyPr/>
          <a:lstStyle/>
          <a:p>
            <a:r>
              <a:rPr lang="ru-RU" sz="4000" b="1" dirty="0" smtClean="0"/>
              <a:t>Методы и приемы формирования читательской грамотности учащихся на уроках смыслового чтения</a:t>
            </a:r>
            <a:endParaRPr lang="ru-RU" sz="4000" dirty="0">
              <a:solidFill>
                <a:srgbClr val="6633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5504656" cy="2016224"/>
          </a:xfrm>
        </p:spPr>
        <p:txBody>
          <a:bodyPr/>
          <a:lstStyle/>
          <a:p>
            <a:r>
              <a:rPr lang="ru-RU" sz="2800" dirty="0" err="1" smtClean="0">
                <a:solidFill>
                  <a:srgbClr val="663300"/>
                </a:solidFill>
              </a:rPr>
              <a:t>Силакова</a:t>
            </a:r>
            <a:r>
              <a:rPr lang="ru-RU" sz="2800" dirty="0" smtClean="0">
                <a:solidFill>
                  <a:srgbClr val="663300"/>
                </a:solidFill>
              </a:rPr>
              <a:t> Юлия Владимировна,  учитель истории</a:t>
            </a:r>
          </a:p>
          <a:p>
            <a:r>
              <a:rPr lang="ru-RU" sz="2800" dirty="0" smtClean="0">
                <a:solidFill>
                  <a:srgbClr val="663300"/>
                </a:solidFill>
              </a:rPr>
              <a:t> МБОУ СОШ № 169</a:t>
            </a:r>
          </a:p>
          <a:p>
            <a:endParaRPr lang="ru-RU" sz="2800" dirty="0"/>
          </a:p>
        </p:txBody>
      </p:sp>
      <p:pic>
        <p:nvPicPr>
          <p:cNvPr id="1026" name="Picture 2" descr="C:\Users\ион\Desktop\Pictures\это называется чтени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2954760" cy="2392288"/>
          </a:xfrm>
          <a:prstGeom prst="rect">
            <a:avLst/>
          </a:prstGeom>
          <a:noFill/>
        </p:spPr>
      </p:pic>
      <p:pic>
        <p:nvPicPr>
          <p:cNvPr id="7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29250"/>
            <a:ext cx="1666875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 результаты и достижения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Метапредметные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800" dirty="0" smtClean="0"/>
              <a:t>умение эффективно использовать различные стратегии работы с текстом</a:t>
            </a:r>
          </a:p>
          <a:p>
            <a:r>
              <a:rPr lang="ru-RU" sz="2800" dirty="0" smtClean="0"/>
              <a:t>Обращаться к различным информационным источникам</a:t>
            </a:r>
          </a:p>
          <a:p>
            <a:r>
              <a:rPr lang="ru-RU" sz="2800" dirty="0" smtClean="0"/>
              <a:t>Объективно оценивать достоверность и значимость информации</a:t>
            </a:r>
          </a:p>
          <a:p>
            <a:r>
              <a:rPr lang="ru-RU" sz="2800" dirty="0" smtClean="0"/>
              <a:t>Освоить опыт проектной/исследовательской деятельности</a:t>
            </a:r>
          </a:p>
          <a:p>
            <a:endParaRPr lang="ru-RU" i="1" dirty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908720"/>
            <a:ext cx="1498856" cy="12847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 и достижения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</a:t>
            </a:r>
          </a:p>
          <a:p>
            <a:r>
              <a:rPr lang="ru-RU" i="1" dirty="0" smtClean="0"/>
              <a:t>Уровень усвоения учебного содержания, достаточный для продолжения обучения в этой области и решения определенного класса проблем в социальной практике</a:t>
            </a:r>
            <a:endParaRPr lang="ru-RU" i="1" dirty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908720"/>
            <a:ext cx="1498856" cy="128473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53136"/>
            <a:ext cx="1080120" cy="125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596336" cy="994122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при обучении смысловому чтению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641379"/>
          </a:xfrm>
        </p:spPr>
        <p:txBody>
          <a:bodyPr/>
          <a:lstStyle/>
          <a:p>
            <a:r>
              <a:rPr lang="ru-RU" dirty="0" smtClean="0"/>
              <a:t>НЕ у всех учащихся хорошая техника чтения.</a:t>
            </a:r>
          </a:p>
          <a:p>
            <a:r>
              <a:rPr lang="ru-RU" dirty="0" smtClean="0"/>
              <a:t>Дети «не вчитываются в задание».</a:t>
            </a:r>
          </a:p>
          <a:p>
            <a:r>
              <a:rPr lang="ru-RU" dirty="0" smtClean="0"/>
              <a:t>Непонимание терминов и понятий, встречающихся в тексте.</a:t>
            </a:r>
          </a:p>
          <a:p>
            <a:r>
              <a:rPr lang="ru-RU" dirty="0" smtClean="0"/>
              <a:t>Трудности с выполнением многих видов заданий( поиск информации, обоснование точки зрения, </a:t>
            </a:r>
            <a:r>
              <a:rPr lang="ru-RU" dirty="0" smtClean="0"/>
              <a:t>п</a:t>
            </a:r>
            <a:r>
              <a:rPr lang="ru-RU" dirty="0" smtClean="0"/>
              <a:t>ричинно-следственные связи и других</a:t>
            </a:r>
            <a:endParaRPr lang="ru-RU" dirty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332656"/>
            <a:ext cx="1270830" cy="13681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приемы формирования основ смыслового чтения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Использование технологий</a:t>
            </a:r>
          </a:p>
          <a:p>
            <a:pPr>
              <a:buNone/>
            </a:pPr>
            <a:r>
              <a:rPr lang="ru-RU" b="1" dirty="0" smtClean="0"/>
              <a:t>    критического мышления</a:t>
            </a: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77072"/>
            <a:ext cx="2016224" cy="182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-468560" y="0"/>
            <a:ext cx="9612560" cy="2060848"/>
          </a:xfrm>
        </p:spPr>
        <p:txBody>
          <a:bodyPr/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ПРОДУКТИВНОГО ЧТЕНИЯ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u-RU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ЭТАПЫ РАБОТЫ НАД ТЕКСТОМ:</a:t>
            </a:r>
          </a:p>
          <a:p>
            <a:r>
              <a:rPr lang="ru-RU" sz="2400" b="1" u="sng" dirty="0" smtClean="0"/>
              <a:t>«ДО – чтения» (Ознакомительное) </a:t>
            </a:r>
            <a:r>
              <a:rPr lang="ru-RU" sz="2400" dirty="0" smtClean="0"/>
              <a:t>НАПРАВЛЕНО на извлечение ключевой информации и выделение главного содержания текста.</a:t>
            </a:r>
          </a:p>
          <a:p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«ВО – время» чтения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(Изучающее) </a:t>
            </a:r>
            <a:r>
              <a:rPr lang="ru-RU" sz="2400" dirty="0" smtClean="0"/>
              <a:t>НАПРАВЛЕНО на нахождение конкретной информации, конкретного </a:t>
            </a:r>
            <a:r>
              <a:rPr lang="ru-RU" sz="2400" dirty="0" smtClean="0"/>
              <a:t>факта, подтекст, интерпретация</a:t>
            </a:r>
            <a:endParaRPr lang="ru-RU" sz="2400" dirty="0" smtClean="0"/>
          </a:p>
          <a:p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чтения»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Рефлексивное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400" dirty="0" smtClean="0"/>
              <a:t>на заключительном этапе урока, выводы, анализ своей работы</a:t>
            </a:r>
            <a:endParaRPr lang="ru-RU" sz="2400" dirty="0" smtClean="0"/>
          </a:p>
          <a:p>
            <a:endParaRPr lang="ru-RU" sz="2400" dirty="0" smtClean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028384" y="780134"/>
            <a:ext cx="936104" cy="11366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 вопроса в алгоритм действий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Пример задания</a:t>
            </a:r>
            <a:endParaRPr lang="ru-RU" u="sng" dirty="0" smtClean="0"/>
          </a:p>
          <a:p>
            <a:r>
              <a:rPr lang="ru-RU" dirty="0" smtClean="0"/>
              <a:t>Какие причины привели к тому, что конструкции </a:t>
            </a:r>
            <a:r>
              <a:rPr lang="ru-RU" dirty="0" err="1" smtClean="0"/>
              <a:t>Шаболовской</a:t>
            </a:r>
            <a:r>
              <a:rPr lang="ru-RU" dirty="0" smtClean="0"/>
              <a:t> башни </a:t>
            </a:r>
            <a:r>
              <a:rPr lang="ru-RU" dirty="0" smtClean="0"/>
              <a:t>проела </a:t>
            </a:r>
            <a:r>
              <a:rPr lang="ru-RU" dirty="0" smtClean="0"/>
              <a:t>коррозия? Приведите </a:t>
            </a:r>
            <a:r>
              <a:rPr lang="ru-RU" b="1" dirty="0" smtClean="0"/>
              <a:t>ДВЕ причины.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28384" cy="1417638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работы над заданием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/>
          <a:lstStyle/>
          <a:p>
            <a:r>
              <a:rPr lang="ru-RU" dirty="0" smtClean="0"/>
              <a:t>1. Выделить «ключевые слова» в вопросе (причины коррозии металла).</a:t>
            </a:r>
          </a:p>
          <a:p>
            <a:r>
              <a:rPr lang="ru-RU" dirty="0" smtClean="0"/>
              <a:t>2. Сколько причин требуется найти?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( две)</a:t>
            </a:r>
          </a:p>
          <a:p>
            <a:r>
              <a:rPr lang="ru-RU" dirty="0" smtClean="0"/>
              <a:t>3.Ищем фрагмент текста, в котором содержится ответ.</a:t>
            </a:r>
          </a:p>
          <a:p>
            <a:r>
              <a:rPr lang="ru-RU" dirty="0" smtClean="0"/>
              <a:t>4.Выписываем нужную информацию </a:t>
            </a:r>
          </a:p>
          <a:p>
            <a:pPr>
              <a:buNone/>
            </a:pPr>
            <a:r>
              <a:rPr lang="ru-RU" dirty="0" smtClean="0"/>
              <a:t>( не допуская избыточного цитирования: на конкретный вопрос- конкретный ответ).</a:t>
            </a:r>
            <a:endParaRPr lang="ru-RU" dirty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92838" y="260648"/>
            <a:ext cx="1099641" cy="12241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Словарная работа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1284011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МЕТАФОРА </a:t>
            </a:r>
            <a:r>
              <a:rPr lang="ru-RU" sz="2800" dirty="0" smtClean="0"/>
              <a:t>– выражение, оборот речи, </a:t>
            </a:r>
            <a:r>
              <a:rPr lang="ru-RU" sz="2800" dirty="0" smtClean="0"/>
              <a:t>построенный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на скрытом уподоблении, </a:t>
            </a:r>
            <a:r>
              <a:rPr lang="ru-RU" sz="2800" dirty="0" smtClean="0"/>
              <a:t>образном </a:t>
            </a:r>
            <a:r>
              <a:rPr lang="ru-RU" sz="2800" dirty="0" smtClean="0"/>
              <a:t>сближении слов.</a:t>
            </a:r>
          </a:p>
          <a:p>
            <a:r>
              <a:rPr lang="ru-RU" sz="2800" dirty="0" smtClean="0"/>
              <a:t>ПРИМЕРЫ :</a:t>
            </a:r>
          </a:p>
          <a:p>
            <a:r>
              <a:rPr lang="ru-RU" sz="2800" dirty="0" smtClean="0"/>
              <a:t>«Шухов был сыном своего времени».</a:t>
            </a:r>
          </a:p>
          <a:p>
            <a:r>
              <a:rPr lang="ru-RU" sz="2800" dirty="0" smtClean="0"/>
              <a:t>«Человек-фабрика», «драгоценное озеро»</a:t>
            </a:r>
          </a:p>
          <a:p>
            <a:r>
              <a:rPr lang="ru-RU" sz="2800" dirty="0" smtClean="0"/>
              <a:t>ПРОВЕРЯЕМЫЕ УМЕНИЯ: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Дать характеристику герою повествования.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Оценивать содержание текста.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Высказывать и обосновывать собственную точку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зрения</a:t>
            </a:r>
            <a:r>
              <a:rPr lang="ru-RU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84368" y="172591"/>
            <a:ext cx="1049328" cy="12481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076" y="230616"/>
            <a:ext cx="7602724" cy="1187022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к тексту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" y="1196752"/>
            <a:ext cx="86296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«ЧИТАЕМ И СПРАШИВАЕМ</a:t>
            </a:r>
            <a:r>
              <a:rPr lang="ru-RU" sz="3200" dirty="0" smtClean="0"/>
              <a:t>»</a:t>
            </a:r>
          </a:p>
          <a:p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«Тонкие» и «толстые вопросы»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7719988"/>
              </p:ext>
            </p:extLst>
          </p:nvPr>
        </p:nvGraphicFramePr>
        <p:xfrm>
          <a:off x="467543" y="105192"/>
          <a:ext cx="4165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4589299"/>
              </p:ext>
            </p:extLst>
          </p:nvPr>
        </p:nvGraphicFramePr>
        <p:xfrm>
          <a:off x="1084076" y="2708921"/>
          <a:ext cx="6296236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8118"/>
                <a:gridCol w="3148118"/>
              </a:tblGrid>
              <a:tr h="1068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Тонкие вопросы»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Толстые вопросы»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1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Что?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Кто?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Когда?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Как звали?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</a:rPr>
                        <a:t>Что,если</a:t>
                      </a:r>
                      <a:r>
                        <a:rPr lang="ru-RU" sz="2000" b="1" dirty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Что было бы, если бы?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Чем отличается…от …?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Если я правильно понял, </a:t>
                      </a:r>
                      <a:r>
                        <a:rPr lang="ru-RU" sz="2000" b="1" dirty="0" smtClean="0">
                          <a:effectLst/>
                        </a:rPr>
                        <a:t>то…?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Почему?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15616" y="41490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84368" y="172591"/>
            <a:ext cx="1049328" cy="1248109"/>
          </a:xfrm>
          <a:prstGeom prst="rect">
            <a:avLst/>
          </a:prstGeom>
          <a:noFill/>
        </p:spPr>
      </p:pic>
      <p:pic>
        <p:nvPicPr>
          <p:cNvPr id="1025" name="Picture 1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274638"/>
            <a:ext cx="8640960" cy="114300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составлять вопросы к тексту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946854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Шесть типов вопросов: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Простые вопросы (</a:t>
            </a:r>
            <a:r>
              <a:rPr lang="ru-RU" sz="3200" dirty="0" err="1" smtClean="0"/>
              <a:t>Что..?,Где</a:t>
            </a:r>
            <a:r>
              <a:rPr lang="ru-RU" sz="3200" dirty="0" smtClean="0"/>
              <a:t>…? Когда…?)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 Уточняющие («Если я правильно понял, то…?)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Объясняющие (Почему…?)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Творческие (Что бы изменилось, если бы…?)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Оценочные (Чем …отличается от….?)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Практические (Где можно применить…?)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80312" y="172591"/>
            <a:ext cx="1553384" cy="1600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Большая роль чтения в современном образовании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Чтение-универсальный</a:t>
            </a:r>
            <a:r>
              <a:rPr lang="ru-RU" dirty="0" smtClean="0"/>
              <a:t> учебный навык!</a:t>
            </a:r>
          </a:p>
          <a:p>
            <a:r>
              <a:rPr lang="ru-RU" dirty="0" smtClean="0"/>
              <a:t>Чтение – это то, чему учат, и то, посредством чего учатся!</a:t>
            </a:r>
          </a:p>
          <a:p>
            <a:endParaRPr lang="ru-RU" dirty="0"/>
          </a:p>
        </p:txBody>
      </p:sp>
      <p:pic>
        <p:nvPicPr>
          <p:cNvPr id="4" name="Picture 6" descr="книга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 rot="20248596">
            <a:off x="4209696" y="3577114"/>
            <a:ext cx="2298882" cy="1624112"/>
          </a:xfrm>
          <a:prstGeom prst="rect">
            <a:avLst/>
          </a:prstGeom>
          <a:noFill/>
          <a:ln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4" descr="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027006">
            <a:off x="6939930" y="3819334"/>
            <a:ext cx="1960035" cy="1722371"/>
          </a:xfrm>
          <a:prstGeom prst="rect">
            <a:avLst/>
          </a:prstGeom>
          <a:noFill/>
          <a:ln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Кластеры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 графической организации учебного материала( посередине листа записывается основное слово (идея, тема), а по сторонам от него фиксируются идеи ( слова), с ним связанные</a:t>
            </a:r>
            <a:endParaRPr lang="ru-RU" dirty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84368" y="260648"/>
            <a:ext cx="1080120" cy="12847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629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995936" y="2276872"/>
            <a:ext cx="2304256" cy="11521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Проекты    Шухова  </a:t>
            </a:r>
            <a:r>
              <a:rPr lang="ru-RU" dirty="0" err="1" smtClean="0">
                <a:solidFill>
                  <a:srgbClr val="C00000"/>
                </a:solidFill>
              </a:rPr>
              <a:t>Шухова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stCxn id="3" idx="7"/>
          </p:cNvCxnSpPr>
          <p:nvPr/>
        </p:nvCxnSpPr>
        <p:spPr>
          <a:xfrm flipV="1">
            <a:off x="5962742" y="1340768"/>
            <a:ext cx="1417570" cy="1104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277175" y="522336"/>
            <a:ext cx="2138536" cy="11415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Телебашня на Шаболовке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718047" y="414324"/>
            <a:ext cx="2448272" cy="135757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Паровая форсунка</a:t>
            </a:r>
            <a:endParaRPr lang="ru-RU" sz="1600" dirty="0"/>
          </a:p>
        </p:txBody>
      </p:sp>
      <p:cxnSp>
        <p:nvCxnSpPr>
          <p:cNvPr id="11" name="Прямая соединительная линия 10"/>
          <p:cNvCxnSpPr>
            <a:stCxn id="3" idx="1"/>
          </p:cNvCxnSpPr>
          <p:nvPr/>
        </p:nvCxnSpPr>
        <p:spPr>
          <a:xfrm flipH="1" flipV="1">
            <a:off x="3563888" y="1700808"/>
            <a:ext cx="769498" cy="744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396372" y="3068960"/>
            <a:ext cx="2552265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Телебашня на Шаболовке</a:t>
            </a:r>
            <a:endParaRPr lang="ru-RU" sz="1400" dirty="0"/>
          </a:p>
        </p:txBody>
      </p:sp>
      <p:cxnSp>
        <p:nvCxnSpPr>
          <p:cNvPr id="14" name="Прямая соединительная линия 13"/>
          <p:cNvCxnSpPr>
            <a:stCxn id="3" idx="3"/>
          </p:cNvCxnSpPr>
          <p:nvPr/>
        </p:nvCxnSpPr>
        <p:spPr>
          <a:xfrm flipH="1">
            <a:off x="2783095" y="3260275"/>
            <a:ext cx="1550291" cy="672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804248" y="3068960"/>
            <a:ext cx="2210544" cy="139480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Опоры линии электропередач на Оке</a:t>
            </a:r>
            <a:endParaRPr lang="ru-RU" sz="1400" dirty="0"/>
          </a:p>
        </p:txBody>
      </p:sp>
      <p:cxnSp>
        <p:nvCxnSpPr>
          <p:cNvPr id="17" name="Прямая соединительная линия 16"/>
          <p:cNvCxnSpPr>
            <a:stCxn id="3" idx="5"/>
          </p:cNvCxnSpPr>
          <p:nvPr/>
        </p:nvCxnSpPr>
        <p:spPr>
          <a:xfrm>
            <a:off x="5962742" y="3260275"/>
            <a:ext cx="1417570" cy="888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948637" y="4509358"/>
            <a:ext cx="2592288" cy="129614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Водонапорная башня </a:t>
            </a:r>
            <a:r>
              <a:rPr lang="ru-RU" sz="1400" dirty="0" err="1" smtClean="0"/>
              <a:t>Палибино</a:t>
            </a:r>
            <a:endParaRPr lang="ru-RU" sz="1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148064" y="3429000"/>
            <a:ext cx="0" cy="1080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13087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Инсерт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124744"/>
            <a:ext cx="68008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система записи для эффективного чтения и размышления с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использованием условных обозначений.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помечается то, что уже известно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- » - помечается то, с чем согласен учащийся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«+» - помечается то, что интересно и понятно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«?» - то, что неясно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Затем </a:t>
            </a:r>
            <a:r>
              <a:rPr lang="ru-RU" sz="24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 систематизируется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таблицу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68344" y="260648"/>
            <a:ext cx="1296144" cy="12847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Запись в таблицу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6" y="2204864"/>
          <a:ext cx="7445737" cy="3380409"/>
        </p:xfrm>
        <a:graphic>
          <a:graphicData uri="http://schemas.openxmlformats.org/drawingml/2006/table">
            <a:tbl>
              <a:tblPr/>
              <a:tblGrid>
                <a:gridCol w="1860851"/>
                <a:gridCol w="2038454"/>
                <a:gridCol w="1933343"/>
                <a:gridCol w="1613089"/>
              </a:tblGrid>
              <a:tr h="1296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Yu Gothic UI Semibold"/>
                          <a:ea typeface="Calibri"/>
                          <a:cs typeface="Times New Roman"/>
                        </a:rPr>
                        <a:t>( МНЕ известно)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Yu Gothic UI Semibold"/>
                          <a:ea typeface="Calibri"/>
                          <a:cs typeface="Times New Roman"/>
                        </a:rPr>
                        <a:t>!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Yu Gothic UI Semibold"/>
                          <a:ea typeface="Calibri"/>
                          <a:cs typeface="Times New Roman"/>
                        </a:rPr>
                        <a:t>Согласен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Yu Gothic UI Semibold"/>
                          <a:ea typeface="Calibri"/>
                          <a:cs typeface="Times New Roman"/>
                        </a:rPr>
                        <a:t>+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Yu Gothic UI Semibold"/>
                          <a:ea typeface="Calibri"/>
                          <a:cs typeface="Times New Roman"/>
                        </a:rPr>
                        <a:t>Не согласен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Yu Gothic UI Semibold"/>
                          <a:ea typeface="Calibri"/>
                          <a:cs typeface="Times New Roman"/>
                        </a:rPr>
                        <a:t>-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Yu Gothic UI Semibold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3200" dirty="0" smtClean="0">
                          <a:latin typeface="Yu Gothic UI Semibold"/>
                          <a:ea typeface="Calibri"/>
                          <a:cs typeface="Times New Roman"/>
                        </a:rPr>
                        <a:t>ясно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Yu Gothic UI Semibold"/>
                          <a:ea typeface="Calibri"/>
                          <a:cs typeface="Times New Roman"/>
                        </a:rPr>
                        <a:t>?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«Тезис-аргумент»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72816"/>
            <a:ext cx="97897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ТЕЗИС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МЫСЛЬ, ТРЕБУЮЩАЯ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ДОКАЗАТЕЛЬСТВ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СПОРНОЕ УТВЕРЖДЕНИЕ)</a:t>
            </a:r>
          </a:p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ДОКАЗАТЕЛЬСТВО.</a:t>
            </a:r>
          </a:p>
          <a:p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ПРОВЕРЯЕМЫЕ УМЕНИЯ: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Устанавливать скрытые связи между событиями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утверждениями.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Формулировать выводы.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Обнаруживать противоречия, содержащиеся в тексте.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Высказывать и обосновывать свою точку зрения.</a:t>
            </a:r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84368" y="172591"/>
            <a:ext cx="1049328" cy="12481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задания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1412776"/>
            <a:ext cx="86044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Тезис:Шабололовская</a:t>
            </a:r>
            <a:r>
              <a:rPr lang="ru-RU" sz="2800" dirty="0" smtClean="0"/>
              <a:t> башня превосходит Эйфелеву башню.</a:t>
            </a:r>
          </a:p>
          <a:p>
            <a:r>
              <a:rPr lang="ru-RU" sz="2800" dirty="0" smtClean="0"/>
              <a:t>Аргументы ( ищем в тексте)</a:t>
            </a:r>
          </a:p>
          <a:p>
            <a:r>
              <a:rPr lang="ru-RU" sz="2800" dirty="0" smtClean="0"/>
              <a:t>1 аргумент: нет декоративных элементов, как в Эйфелевой.</a:t>
            </a:r>
          </a:p>
          <a:p>
            <a:r>
              <a:rPr lang="ru-RU" sz="2800" dirty="0" smtClean="0"/>
              <a:t>2 аргумент: </a:t>
            </a:r>
            <a:r>
              <a:rPr lang="ru-RU" sz="2800" dirty="0" err="1" smtClean="0"/>
              <a:t>Шаболовская</a:t>
            </a:r>
            <a:r>
              <a:rPr lang="ru-RU" sz="2800" dirty="0" smtClean="0"/>
              <a:t> башня за 100 лет ни разу не реставрировалась,</a:t>
            </a:r>
          </a:p>
          <a:p>
            <a:r>
              <a:rPr lang="ru-RU" sz="2800" dirty="0" smtClean="0"/>
              <a:t>3 аргумент: Эйфелеву башню реставрируют каждые 7 лет( красят вручную,</a:t>
            </a:r>
          </a:p>
          <a:p>
            <a:r>
              <a:rPr lang="ru-RU" sz="2800" dirty="0" smtClean="0"/>
              <a:t>р</a:t>
            </a:r>
            <a:r>
              <a:rPr lang="ru-RU" sz="2800" dirty="0" smtClean="0"/>
              <a:t>емонтируют заклепки).</a:t>
            </a:r>
            <a:endParaRPr lang="ru-RU" sz="2800" dirty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96336" y="172591"/>
            <a:ext cx="1337360" cy="12481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 сплошного текста в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несплошной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916832"/>
            <a:ext cx="1411035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СПОСОБ: составление таблиц</a:t>
            </a:r>
          </a:p>
          <a:p>
            <a:r>
              <a:rPr lang="ru-RU" sz="3200" dirty="0" smtClean="0"/>
              <a:t>ПРОВЕРЯЕМЫЕ УМЕНИЯ: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Находить и извлекать необходимую </a:t>
            </a:r>
            <a:endParaRPr lang="ru-RU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информацию</a:t>
            </a:r>
            <a:r>
              <a:rPr lang="ru-RU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Устанавливать причинно-следственные </a:t>
            </a:r>
            <a:endParaRPr lang="ru-RU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связи </a:t>
            </a:r>
            <a:r>
              <a:rPr lang="ru-RU" sz="3200" dirty="0" smtClean="0"/>
              <a:t>между событиями 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у</a:t>
            </a:r>
            <a:r>
              <a:rPr lang="ru-RU" sz="3200" dirty="0" smtClean="0"/>
              <a:t>тверждениями.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Формулировать выводы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08304" y="260648"/>
            <a:ext cx="1656184" cy="12847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0"/>
            <a:ext cx="8363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20314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995120" cy="1412776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плана текста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23528" y="1198935"/>
            <a:ext cx="842493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составлять план текста:</a:t>
            </a: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Прочитать текст, найти новые слова и понятия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выяснить их значение,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тему и основную мысль текста,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Разделить текст на смысловые части, озаглавить их,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Написать черновик плана текста и сопоставить его с текстом.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Проследить, все ли главное нашло отражение в плане, связаны ли пункты плана по смыслу, отражают ли они тему и главную мысль,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Проверить, можно руководствуясь планом, воспроизвести текст.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плана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по соотношению обобщающих и конкретных формулировок (простой и сложный), по речевому оформлению заголовков (цитатный,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нецитатный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смешанный).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71792" y="0"/>
            <a:ext cx="1476672" cy="14179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Используемые источники</a:t>
            </a:r>
            <a:endParaRPr lang="ru-RU" dirty="0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539552" y="947046"/>
            <a:ext cx="8136904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Куропятник И.В. Чтение как стратегически важная компетентность для молодых людей// Педагогическая мастерская. Все для учителя. – 2012. – № 6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Федеральный государственный образовательный стандарт основного общего образования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Примерная основная образовательная программа образовательного учреждения (основная школа);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Сметанникова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Н.Н. Обучение стратегиям чтения в 5 – 9 классах: Как реализовать ФГОС. Пособие для учителя/ Н. Н.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Сметанникова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– М.: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Баласс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2011.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.Плотникова Г. В. Приемы развития смыслового чтения с текстом на уроках математики.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Infourok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Митракова Е.М. Программа «Развитие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метапредметного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результата смысловое чтение на уроках истории и обществознания в основной школе».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Infourok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Козленко Л.Н. Современный подход к формированию навыка смыслового чтения.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Infourok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8.Справочник учителя истории и обществознания.  В соответствии с  ФГОС. Автор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составитель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Т.И.Сечина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Волгоград:Учитель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2013.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читать ...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496855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уже </a:t>
            </a:r>
            <a:r>
              <a:rPr lang="ru-RU" sz="2400" dirty="0"/>
              <a:t>не может считаться способностью, приобретенной в раннем школьном возрасте, и сводиться лишь к овладению техникой чтения. Теперь это постоянно развивающаяся совокупность знаний, навыков и умений, т.е. качество человека, которое совершенствуется на протяжении всей его жизни в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разных ситуациях деятельности 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общения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книга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 rot="20248596">
            <a:off x="5744971" y="1536599"/>
            <a:ext cx="2495550" cy="1733636"/>
          </a:xfrm>
          <a:noFill/>
          <a:ln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24" descr="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027006">
            <a:off x="6740759" y="3917386"/>
            <a:ext cx="1898742" cy="1458714"/>
          </a:xfrm>
          <a:prstGeom prst="rect">
            <a:avLst/>
          </a:prstGeom>
          <a:noFill/>
          <a:ln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78595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74638"/>
            <a:ext cx="8034337" cy="31543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Благодарю за </a:t>
            </a:r>
            <a:r>
              <a:rPr lang="ru-RU" dirty="0" smtClean="0"/>
              <a:t>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7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717032"/>
            <a:ext cx="1512168" cy="12961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0"/>
            <a:ext cx="8425061" cy="1484784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Читательская грамотность (определение </a:t>
            </a:r>
            <a:r>
              <a:rPr lang="en-US" sz="4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PISA)</a:t>
            </a:r>
            <a:endParaRPr lang="ru-RU" sz="40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844824"/>
            <a:ext cx="7921129" cy="428133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 dirty="0">
                <a:effectLst/>
              </a:rPr>
              <a:t>способность человека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effectLst/>
              </a:rPr>
              <a:t>понимать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effectLst/>
              </a:rPr>
              <a:t>и использовать </a:t>
            </a:r>
            <a:endParaRPr lang="en-US" sz="26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600" dirty="0">
                <a:effectLst/>
              </a:rPr>
              <a:t>письменные тексты,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effectLst/>
              </a:rPr>
              <a:t>размышлять о них </a:t>
            </a:r>
          </a:p>
          <a:p>
            <a:pPr>
              <a:lnSpc>
                <a:spcPct val="90000"/>
              </a:lnSpc>
            </a:pPr>
            <a:r>
              <a:rPr lang="ru-RU" sz="2600" u="sng" dirty="0">
                <a:effectLst/>
              </a:rPr>
              <a:t>и заниматься чтением</a:t>
            </a:r>
            <a:r>
              <a:rPr lang="ru-RU" sz="2600" u="sng" dirty="0">
                <a:solidFill>
                  <a:srgbClr val="FF0000"/>
                </a:solidFill>
                <a:effectLst/>
              </a:rPr>
              <a:t> </a:t>
            </a:r>
            <a:r>
              <a:rPr lang="ru-RU" sz="2600" u="sng" dirty="0">
                <a:effectLst/>
              </a:rPr>
              <a:t>для того, чтобы </a:t>
            </a:r>
            <a:r>
              <a:rPr lang="en-US" sz="2800" i="1" dirty="0" smtClean="0">
                <a:solidFill>
                  <a:srgbClr val="FF0000"/>
                </a:solidFill>
              </a:rPr>
              <a:t>new</a:t>
            </a:r>
            <a:r>
              <a:rPr lang="ru-RU" sz="2800" i="1" dirty="0" smtClean="0">
                <a:solidFill>
                  <a:srgbClr val="FF0000"/>
                </a:solidFill>
              </a:rPr>
              <a:t>!</a:t>
            </a:r>
            <a:endParaRPr lang="ru-RU" sz="2600" u="sng" dirty="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600" dirty="0">
                <a:effectLst/>
              </a:rPr>
              <a:t>достигать своих целей,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effectLst/>
              </a:rPr>
              <a:t>расширять свои знания и возможности,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effectLst/>
              </a:rPr>
              <a:t>участвовать в социальной жизни. </a:t>
            </a:r>
            <a:endParaRPr lang="ru-RU" sz="2600" dirty="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-4543425" y="298767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>
                <a:latin typeface="Arial" pitchFamily="34" charset="0"/>
              </a:rPr>
              <a:t/>
            </a:r>
            <a:br>
              <a:rPr lang="ru-RU">
                <a:latin typeface="Arial" pitchFamily="34" charset="0"/>
              </a:rPr>
            </a:br>
            <a:endParaRPr lang="ru-RU">
              <a:latin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4864"/>
            <a:ext cx="189547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40352" y="5661248"/>
            <a:ext cx="1152126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172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docs-internal-guid-3d06751c-ec0d-409a-dc35-3d6ff3cdf513" descr="https://lh4.googleusercontent.com/S2wA8Pz_bI-qsiZobD2YKgbKzH1ZCeTkIotjDs5LTlxR_qa4yDV-2tAOOXXv88tJI0E2rzF4TSZRVVhr3bfErEdWJ7KWTDvIPeSuwFlQ6n43rFlFYAvBwciE1EJlTNSjWewNwtXj4F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2" cy="5876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298078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Смысловое чтение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23528" y="5661248"/>
            <a:ext cx="360040" cy="464915"/>
          </a:xfrm>
        </p:spPr>
        <p:txBody>
          <a:bodyPr/>
          <a:lstStyle/>
          <a:p>
            <a:pPr>
              <a:buNone/>
            </a:pP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15616" y="1196752"/>
            <a:ext cx="7128792" cy="4813995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осмысление цели и выбор вида чтения в зависимости от цели;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извлечение необходимой информации из прослушанных текстов различных жанров;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основной и второстепенной информации;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свободная ориентация и восприятие текстов художественного, научного, публицистического и официально-делового стилей;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понимание и адекватная оценка языка средств массовой информации.</a:t>
            </a:r>
          </a:p>
          <a:p>
            <a:endParaRPr lang="ru-RU" sz="2400" dirty="0"/>
          </a:p>
        </p:txBody>
      </p:sp>
      <p:pic>
        <p:nvPicPr>
          <p:cNvPr id="5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691680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3" y="3861048"/>
            <a:ext cx="6947049" cy="1907927"/>
          </a:xfrm>
        </p:spPr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47663" y="1268760"/>
            <a:ext cx="6192689" cy="19442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84784"/>
            <a:ext cx="44416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725144"/>
            <a:ext cx="1190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76672"/>
            <a:ext cx="1512168" cy="12961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54"/>
          <p:cNvSpPr>
            <a:spLocks noChangeShapeType="1"/>
          </p:cNvSpPr>
          <p:nvPr/>
        </p:nvSpPr>
        <p:spPr bwMode="auto">
          <a:xfrm flipV="1">
            <a:off x="366117" y="2333997"/>
            <a:ext cx="8636124" cy="0"/>
          </a:xfrm>
          <a:prstGeom prst="line">
            <a:avLst/>
          </a:prstGeom>
          <a:noFill/>
          <a:ln w="25400">
            <a:solidFill>
              <a:srgbClr val="A8A49D"/>
            </a:solidFill>
            <a:miter lim="400000"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1267" name="Рисунок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3474" y="3456906"/>
            <a:ext cx="100459" cy="2864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9359" y="1961183"/>
            <a:ext cx="233288" cy="75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2162" y="1923232"/>
            <a:ext cx="234404" cy="75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Shape 63"/>
          <p:cNvSpPr/>
          <p:nvPr/>
        </p:nvSpPr>
        <p:spPr>
          <a:xfrm>
            <a:off x="774650" y="1201043"/>
            <a:ext cx="6094512" cy="892969"/>
          </a:xfrm>
          <a:prstGeom prst="roundRect">
            <a:avLst>
              <a:gd name="adj" fmla="val 15000"/>
            </a:avLst>
          </a:prstGeom>
          <a:blipFill>
            <a:blip r:embed="rId4" cstate="print"/>
          </a:blipFill>
          <a:ln w="12700">
            <a:miter lim="400000"/>
          </a:ln>
          <a:extLst>
            <a:ext uri="{C572A759-6A51-4108-AA02-DFA0A04FC94B}"/>
          </a:extLst>
        </p:spPr>
        <p:txBody>
          <a:bodyPr lIns="35717" tIns="35717" rIns="35717" bIns="35717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sz="2800" kern="0" dirty="0" err="1">
                <a:solidFill>
                  <a:srgbClr val="000000"/>
                </a:solidFill>
              </a:rPr>
              <a:t>Группа</a:t>
            </a:r>
            <a:r>
              <a:rPr sz="2800" kern="0" dirty="0">
                <a:solidFill>
                  <a:srgbClr val="000000"/>
                </a:solidFill>
              </a:rPr>
              <a:t> </a:t>
            </a:r>
            <a:r>
              <a:rPr sz="2800" kern="0" dirty="0" err="1" smtClean="0">
                <a:solidFill>
                  <a:srgbClr val="000000"/>
                </a:solidFill>
              </a:rPr>
              <a:t>результатов</a:t>
            </a:r>
            <a:r>
              <a:rPr lang="ru-RU" sz="2800" kern="0" dirty="0" smtClean="0">
                <a:solidFill>
                  <a:srgbClr val="000000"/>
                </a:solidFill>
              </a:rPr>
              <a:t>       </a:t>
            </a: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ru-RU" sz="2800" kern="0" dirty="0" smtClean="0">
                <a:solidFill>
                  <a:schemeClr val="bg2">
                    <a:lumMod val="10000"/>
                  </a:schemeClr>
                </a:solidFill>
              </a:rPr>
              <a:t>Познавательные УУД</a:t>
            </a:r>
            <a:endParaRPr sz="2800" kern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271" name="Shape 64"/>
          <p:cNvSpPr>
            <a:spLocks noChangeArrowheads="1"/>
          </p:cNvSpPr>
          <p:nvPr/>
        </p:nvSpPr>
        <p:spPr bwMode="auto">
          <a:xfrm>
            <a:off x="907480" y="2705696"/>
            <a:ext cx="5942707" cy="435272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35717" tIns="35717" rIns="35717" bIns="35717" anchor="ctr"/>
          <a:lstStyle/>
          <a:p>
            <a:pPr algn="ctr"/>
            <a:r>
              <a:rPr lang="ru-RU" altLang="ru-RU" dirty="0">
                <a:solidFill>
                  <a:srgbClr val="FFFFFF"/>
                </a:solidFill>
              </a:rPr>
              <a:t>Направленность </a:t>
            </a:r>
            <a:r>
              <a:rPr lang="ru-RU" altLang="ru-RU" dirty="0" smtClean="0">
                <a:solidFill>
                  <a:srgbClr val="FFFFFF"/>
                </a:solidFill>
              </a:rPr>
              <a:t>результатов</a:t>
            </a:r>
          </a:p>
          <a:p>
            <a:pPr algn="ctr"/>
            <a:r>
              <a:rPr lang="ru-RU" altLang="ru-RU" sz="3600" dirty="0" smtClean="0">
                <a:solidFill>
                  <a:srgbClr val="000000"/>
                </a:solidFill>
              </a:rPr>
              <a:t>СМЫСЛОВОЕ ЧТЕНИЕ</a:t>
            </a:r>
            <a:endParaRPr lang="ru-RU" altLang="ru-RU" sz="3600" dirty="0">
              <a:solidFill>
                <a:srgbClr val="000000"/>
              </a:solidFill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417588" y="3573017"/>
            <a:ext cx="5530676" cy="3197920"/>
          </a:xfrm>
          <a:prstGeom prst="roundRect">
            <a:avLst>
              <a:gd name="adj" fmla="val 5663"/>
            </a:avLst>
          </a:prstGeom>
          <a:blipFill>
            <a:blip r:embed="rId4" cstate="print"/>
          </a:blipFill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>
              <a:defRPr sz="1800">
                <a:solidFill>
                  <a:srgbClr val="000000"/>
                </a:solidFill>
              </a:defRPr>
            </a:pPr>
            <a:r>
              <a:rPr kern="0" dirty="0" err="1">
                <a:solidFill>
                  <a:srgbClr val="FFFFFF"/>
                </a:solidFill>
              </a:rPr>
              <a:t>Перечень</a:t>
            </a:r>
            <a:r>
              <a:rPr kern="0" dirty="0">
                <a:solidFill>
                  <a:srgbClr val="FFFFFF"/>
                </a:solidFill>
              </a:rPr>
              <a:t> </a:t>
            </a:r>
            <a:r>
              <a:rPr kern="0" dirty="0" err="1">
                <a:solidFill>
                  <a:srgbClr val="FFFFFF"/>
                </a:solidFill>
              </a:rPr>
              <a:t>детализированных</a:t>
            </a:r>
            <a:r>
              <a:rPr kern="0" dirty="0">
                <a:solidFill>
                  <a:srgbClr val="FFFFFF"/>
                </a:solidFill>
              </a:rPr>
              <a:t> </a:t>
            </a:r>
            <a:r>
              <a:rPr kern="0" dirty="0" err="1" smtClean="0">
                <a:solidFill>
                  <a:srgbClr val="FFFFFF"/>
                </a:solidFill>
              </a:rPr>
              <a:t>результатов</a:t>
            </a:r>
            <a:endParaRPr kern="0" dirty="0" smtClean="0">
              <a:solidFill>
                <a:srgbClr val="FFFFFF"/>
              </a:solidFill>
            </a:endParaRPr>
          </a:p>
          <a:p>
            <a:r>
              <a:rPr lang="ru-RU" sz="1400" dirty="0" smtClean="0"/>
              <a:t>-</a:t>
            </a:r>
            <a:r>
              <a:rPr lang="ru-RU" sz="1600" dirty="0" smtClean="0"/>
              <a:t>умение находить в тексте требуемую информацию (в соответствии с целями своей деятельности),</a:t>
            </a:r>
          </a:p>
          <a:p>
            <a:r>
              <a:rPr lang="ru-RU" sz="1600" dirty="0" smtClean="0"/>
              <a:t>-умение ориентироваться в содержании текста,</a:t>
            </a:r>
          </a:p>
          <a:p>
            <a:r>
              <a:rPr lang="ru-RU" sz="1600" dirty="0" smtClean="0"/>
              <a:t>-умение понимать целостный смысл текста,</a:t>
            </a:r>
          </a:p>
          <a:p>
            <a:r>
              <a:rPr lang="ru-RU" sz="1600" dirty="0" smtClean="0"/>
              <a:t>-умение </a:t>
            </a:r>
            <a:r>
              <a:rPr lang="ru-RU" sz="1600" dirty="0" err="1" smtClean="0"/>
              <a:t>стуктурировать</a:t>
            </a:r>
            <a:r>
              <a:rPr lang="ru-RU" sz="1600" dirty="0" smtClean="0"/>
              <a:t> текст,</a:t>
            </a:r>
          </a:p>
          <a:p>
            <a:r>
              <a:rPr lang="ru-RU" sz="1600" dirty="0" smtClean="0"/>
              <a:t>-умение преобразовывать текст, «переводя» его в другую модальность,</a:t>
            </a:r>
          </a:p>
          <a:p>
            <a:r>
              <a:rPr lang="ru-RU" sz="1600" dirty="0" smtClean="0"/>
              <a:t>-умение интерпретировать текст (художественный и нехудожественный – учебный, научно-популярный, информационный, текст </a:t>
            </a:r>
            <a:r>
              <a:rPr lang="en-US" sz="1600" dirty="0" smtClean="0"/>
              <a:t>non</a:t>
            </a:r>
            <a:r>
              <a:rPr lang="ru-RU" sz="1600" dirty="0" smtClean="0"/>
              <a:t>-</a:t>
            </a:r>
            <a:r>
              <a:rPr lang="en-US" sz="1600" dirty="0" smtClean="0"/>
              <a:t>fiction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-умение критически оценивать содержание и форму текста</a:t>
            </a:r>
            <a:endParaRPr sz="1600" kern="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273" name="Рисунок 6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7803" y="869529"/>
            <a:ext cx="1404193" cy="140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Shape 68"/>
          <p:cNvSpPr>
            <a:spLocks noChangeArrowheads="1"/>
          </p:cNvSpPr>
          <p:nvPr/>
        </p:nvSpPr>
        <p:spPr bwMode="auto">
          <a:xfrm>
            <a:off x="7230589" y="1258561"/>
            <a:ext cx="1058620" cy="62612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35717" tIns="35717" rIns="35717" bIns="35717" anchor="ctr">
            <a:spAutoFit/>
          </a:bodyPr>
          <a:lstStyle/>
          <a:p>
            <a:pPr algn="ctr"/>
            <a:r>
              <a:rPr lang="ru-RU" altLang="ru-RU" dirty="0">
                <a:solidFill>
                  <a:srgbClr val="615F5C"/>
                </a:solidFill>
              </a:rPr>
              <a:t>на основе</a:t>
            </a:r>
          </a:p>
          <a:p>
            <a:pPr algn="ctr"/>
            <a:r>
              <a:rPr lang="ru-RU" altLang="ru-RU" dirty="0"/>
              <a:t>ст. 8 ФГОС</a:t>
            </a:r>
          </a:p>
        </p:txBody>
      </p:sp>
      <p:pic>
        <p:nvPicPr>
          <p:cNvPr id="11275" name="Рисунок 6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3338" y="2466826"/>
            <a:ext cx="1403077" cy="140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Shape 72"/>
          <p:cNvSpPr>
            <a:spLocks noChangeArrowheads="1"/>
          </p:cNvSpPr>
          <p:nvPr/>
        </p:nvSpPr>
        <p:spPr bwMode="auto">
          <a:xfrm>
            <a:off x="7166498" y="2855859"/>
            <a:ext cx="1175640" cy="62612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35717" tIns="35717" rIns="35717" bIns="35717" anchor="ctr">
            <a:spAutoFit/>
          </a:bodyPr>
          <a:lstStyle/>
          <a:p>
            <a:pPr algn="ctr"/>
            <a:r>
              <a:rPr lang="ru-RU" altLang="ru-RU" dirty="0">
                <a:solidFill>
                  <a:srgbClr val="615F5C"/>
                </a:solidFill>
              </a:rPr>
              <a:t>на основе</a:t>
            </a:r>
          </a:p>
          <a:p>
            <a:pPr algn="ctr"/>
            <a:r>
              <a:rPr lang="ru-RU" altLang="ru-RU" dirty="0"/>
              <a:t>ст. </a:t>
            </a:r>
            <a:r>
              <a:rPr lang="en-US" altLang="ru-RU" dirty="0"/>
              <a:t>10</a:t>
            </a:r>
            <a:r>
              <a:rPr lang="ru-RU" altLang="ru-RU" dirty="0"/>
              <a:t> ФГОС</a:t>
            </a:r>
          </a:p>
        </p:txBody>
      </p:sp>
      <p:pic>
        <p:nvPicPr>
          <p:cNvPr id="11277" name="Рисунок 7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1379" y="4566420"/>
            <a:ext cx="428625" cy="23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Рисунок 7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1379" y="5361162"/>
            <a:ext cx="428625" cy="23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Рисунок 7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1379" y="6155904"/>
            <a:ext cx="428625" cy="23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Shape 80"/>
          <p:cNvSpPr>
            <a:spLocks noChangeShapeType="1"/>
          </p:cNvSpPr>
          <p:nvPr/>
        </p:nvSpPr>
        <p:spPr bwMode="auto">
          <a:xfrm>
            <a:off x="179512" y="3068960"/>
            <a:ext cx="8964488" cy="1008112"/>
          </a:xfrm>
          <a:prstGeom prst="line">
            <a:avLst/>
          </a:prstGeom>
          <a:noFill/>
          <a:ln w="25400">
            <a:solidFill>
              <a:srgbClr val="A8A49D"/>
            </a:solidFill>
            <a:miter lim="400000"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1281" name="Shape 81"/>
          <p:cNvSpPr>
            <a:spLocks noGrp="1"/>
          </p:cNvSpPr>
          <p:nvPr>
            <p:ph type="title" idx="4294967295"/>
          </p:nvPr>
        </p:nvSpPr>
        <p:spPr bwMode="auto">
          <a:xfrm>
            <a:off x="250031" y="17860"/>
            <a:ext cx="8643938" cy="677540"/>
          </a:xfrm>
          <a:noFill/>
          <a:ln w="9525"/>
        </p:spPr>
        <p:txBody>
          <a:bodyPr vert="horz" wrap="square" numCol="1" anchorCtr="0" compatLnSpc="1">
            <a:prstTxWarp prst="textNoShape">
              <a:avLst/>
            </a:prstTxWarp>
            <a:noAutofit/>
          </a:bodyPr>
          <a:lstStyle/>
          <a:p>
            <a:pPr defTabSz="237745"/>
            <a:r>
              <a:rPr lang="ru-RU" sz="4000" dirty="0" err="1" smtClean="0">
                <a:solidFill>
                  <a:srgbClr val="002060"/>
                </a:solidFill>
              </a:rPr>
              <a:t>Метапредметный</a:t>
            </a:r>
            <a:r>
              <a:rPr lang="ru-RU" sz="4000" dirty="0" smtClean="0">
                <a:solidFill>
                  <a:srgbClr val="002060"/>
                </a:solidFill>
              </a:rPr>
              <a:t> результат</a:t>
            </a:r>
          </a:p>
        </p:txBody>
      </p:sp>
      <p:sp>
        <p:nvSpPr>
          <p:cNvPr id="11282" name="Shape 82"/>
          <p:cNvSpPr>
            <a:spLocks noChangeShapeType="1"/>
          </p:cNvSpPr>
          <p:nvPr/>
        </p:nvSpPr>
        <p:spPr bwMode="auto">
          <a:xfrm flipV="1">
            <a:off x="255613" y="728886"/>
            <a:ext cx="8636124" cy="0"/>
          </a:xfrm>
          <a:prstGeom prst="line">
            <a:avLst/>
          </a:prstGeom>
          <a:noFill/>
          <a:ln w="12700">
            <a:solidFill>
              <a:srgbClr val="D6D3CB"/>
            </a:solidFill>
            <a:miter lim="400000"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5122" name="Picture 2" descr="http://im0-tub-ru.yandex.net/i?id=f7368dd76bb31763174d16056e61e669-23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450912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 результаты и достижения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Личностные: </a:t>
            </a:r>
          </a:p>
          <a:p>
            <a:r>
              <a:rPr lang="ru-RU" i="1" dirty="0" err="1" smtClean="0"/>
              <a:t>Сформировнность</a:t>
            </a:r>
            <a:r>
              <a:rPr lang="ru-RU" i="1" dirty="0" smtClean="0"/>
              <a:t> ценностного отношения к чтению</a:t>
            </a:r>
          </a:p>
          <a:p>
            <a:r>
              <a:rPr lang="ru-RU" i="1" dirty="0" smtClean="0"/>
              <a:t>Совершенствование читательских навыков</a:t>
            </a:r>
          </a:p>
          <a:p>
            <a:r>
              <a:rPr lang="ru-RU" i="1" dirty="0" smtClean="0"/>
              <a:t>Развитие эстетического вкуса</a:t>
            </a:r>
          </a:p>
          <a:p>
            <a:r>
              <a:rPr lang="ru-RU" i="1" dirty="0" smtClean="0"/>
              <a:t>Формирование развивающего </a:t>
            </a:r>
          </a:p>
          <a:p>
            <a:r>
              <a:rPr lang="ru-RU" i="1" dirty="0" smtClean="0"/>
              <a:t>круга чтения</a:t>
            </a:r>
          </a:p>
          <a:p>
            <a:pPr>
              <a:buNone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ион\Desktop\Pictures\релье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908720"/>
            <a:ext cx="1498856" cy="1284734"/>
          </a:xfrm>
          <a:prstGeom prst="rect">
            <a:avLst/>
          </a:prstGeom>
          <a:noFill/>
        </p:spPr>
      </p:pic>
      <p:pic>
        <p:nvPicPr>
          <p:cNvPr id="6" name="Picture 18" descr="Картинка 1272 из 120111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 l="-16176" r="16176"/>
          <a:stretch/>
        </p:blipFill>
        <p:spPr bwMode="auto">
          <a:xfrm>
            <a:off x="6516216" y="4941168"/>
            <a:ext cx="2411760" cy="1703730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спешное чтение перспектива развити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ое образование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Романичева, 18.04, вебинар</Template>
  <TotalTime>2695</TotalTime>
  <Words>1125</Words>
  <Application>Microsoft Office PowerPoint</Application>
  <PresentationFormat>Экран (4:3)</PresentationFormat>
  <Paragraphs>190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Успешное чтение перспектива развития</vt:lpstr>
      <vt:lpstr>Методы и приемы формирования читательской грамотности учащихся на уроках смыслового чтения</vt:lpstr>
      <vt:lpstr>Большая роль чтения в современном образовании</vt:lpstr>
      <vt:lpstr>Умение читать ...</vt:lpstr>
      <vt:lpstr>Читательская грамотность (определение PISA)</vt:lpstr>
      <vt:lpstr>Слайд 5</vt:lpstr>
      <vt:lpstr>Смысловое чтение</vt:lpstr>
      <vt:lpstr>Слайд 7</vt:lpstr>
      <vt:lpstr>Метапредметный результат</vt:lpstr>
      <vt:lpstr>Планируемы результаты и достижения</vt:lpstr>
      <vt:lpstr>Планируемы результаты и достижения</vt:lpstr>
      <vt:lpstr>Планируемые результаты и достижения</vt:lpstr>
      <vt:lpstr>Проблемы при обучении смысловому чтению</vt:lpstr>
      <vt:lpstr>Методические приемы формирования основ смыслового чтения</vt:lpstr>
      <vt:lpstr>ТЕХНОЛОГИЯ ПРОДУКТИВНОГО ЧТЕНИЯ  </vt:lpstr>
      <vt:lpstr>Перевод вопроса в алгоритм действий</vt:lpstr>
      <vt:lpstr>Вариант работы над заданием</vt:lpstr>
      <vt:lpstr>Словарная работа </vt:lpstr>
      <vt:lpstr>Вопросы к тексту</vt:lpstr>
      <vt:lpstr>Учимся составлять вопросы к тексту</vt:lpstr>
      <vt:lpstr> Кластеры</vt:lpstr>
      <vt:lpstr>Слайд 21</vt:lpstr>
      <vt:lpstr>Инсерт</vt:lpstr>
      <vt:lpstr>Запись в таблицу</vt:lpstr>
      <vt:lpstr>«Тезис-аргумент»</vt:lpstr>
      <vt:lpstr>Пример задания</vt:lpstr>
      <vt:lpstr>Перевод сплошного текста в несплошной</vt:lpstr>
      <vt:lpstr>Слайд 27</vt:lpstr>
      <vt:lpstr>Составление плана текста</vt:lpstr>
      <vt:lpstr>Используемые источники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Смысловое чтение на уроках разных предметов: основные стратегии </dc:title>
  <dc:creator>ион</dc:creator>
  <cp:lastModifiedBy>Юлия</cp:lastModifiedBy>
  <cp:revision>285</cp:revision>
  <dcterms:created xsi:type="dcterms:W3CDTF">2014-08-09T07:23:58Z</dcterms:created>
  <dcterms:modified xsi:type="dcterms:W3CDTF">2022-01-14T02:04:38Z</dcterms:modified>
</cp:coreProperties>
</file>