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86" r:id="rId21"/>
    <p:sldId id="284" r:id="rId22"/>
    <p:sldId id="28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9FCD0-6846-490B-9A98-DF0A35D7969F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BAEA6BF-83F8-4BBB-9539-8FA3452EA51B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1. Интеллектуальная одаренность. </a:t>
          </a:r>
        </a:p>
      </dgm:t>
    </dgm:pt>
    <dgm:pt modelId="{0C66F3F7-B89E-44B0-9FED-5A9D35DAF52E}" type="parTrans" cxnId="{48B9338E-C52C-402F-ABD0-C167D085E1A4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8D835EBF-29E3-4514-BD22-00C0CACAAB4B}" type="sibTrans" cxnId="{48B9338E-C52C-402F-ABD0-C167D085E1A4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885C3A64-BA32-4016-AD56-F8B0E54B050E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2. Академическая одаренность.</a:t>
          </a:r>
        </a:p>
      </dgm:t>
    </dgm:pt>
    <dgm:pt modelId="{2423B8CF-CE0B-495A-B70C-9113129296E5}" type="parTrans" cxnId="{F493D9A9-4B52-438F-BEE6-B87440B39AA6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94873F5B-694E-4E6E-8385-61A512947E2E}" type="sibTrans" cxnId="{F493D9A9-4B52-438F-BEE6-B87440B39AA6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8ADFFA8D-CC3D-4D98-8F49-F5AEE60146B8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3. Лидерская одаренность (коммуникативная одаренность).</a:t>
          </a:r>
        </a:p>
      </dgm:t>
    </dgm:pt>
    <dgm:pt modelId="{E07832EE-22E7-412C-B2EC-4DA3A21BABC6}" type="parTrans" cxnId="{CDE60592-6233-45B8-BABE-33ED6F912E72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654B210-7D33-4794-9A8C-672DC127F1FA}" type="sibTrans" cxnId="{CDE60592-6233-45B8-BABE-33ED6F912E72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F7A70F89-A667-491C-BD05-26411EC94AAE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4. Художественно-эстетическая одаренность.</a:t>
          </a:r>
        </a:p>
      </dgm:t>
    </dgm:pt>
    <dgm:pt modelId="{7B53C997-0304-4DBA-AD2A-DE264B3A04E4}" type="parTrans" cxnId="{491AD57E-8FA0-4AFC-B128-66F0804297DF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84D04AF-D6DA-4655-B9F3-D1E38D588343}" type="sibTrans" cxnId="{491AD57E-8FA0-4AFC-B128-66F0804297DF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A53F21F5-A5C9-4875-B213-944DC9F4158A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5. Творческая одаренность. </a:t>
          </a:r>
        </a:p>
      </dgm:t>
    </dgm:pt>
    <dgm:pt modelId="{99FF05BE-CA85-4F99-9C0A-688E4DCE641E}" type="parTrans" cxnId="{FF4FDCEA-CAB8-4A88-AB99-B82B7219A247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8639ECA3-8354-41E0-BD93-E2D66E7181A2}" type="sibTrans" cxnId="{FF4FDCEA-CAB8-4A88-AB99-B82B7219A247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E51F916-1B0A-4F89-9B40-CE4418CD8C7E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6. Спортивная одаренность (психомоторная одарённость). </a:t>
          </a:r>
        </a:p>
      </dgm:t>
    </dgm:pt>
    <dgm:pt modelId="{D7B4A264-8E9B-49A7-AD86-F8471026CBE1}" type="parTrans" cxnId="{A27AB59E-8D4D-4AE7-85E1-318A871C2FC7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8907EDAE-9633-45D0-80F3-BB96688D50B2}" type="sibTrans" cxnId="{A27AB59E-8D4D-4AE7-85E1-318A871C2FC7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54AB243-585A-4E08-B274-59C1F12A22D9}">
      <dgm:prSet custT="1"/>
      <dgm:spPr/>
      <dgm:t>
        <a:bodyPr/>
        <a:lstStyle/>
        <a:p>
          <a:pPr rtl="0"/>
          <a:r>
            <a:rPr lang="ru-RU" sz="2000" b="0" dirty="0">
              <a:solidFill>
                <a:schemeClr val="tx1"/>
              </a:solidFill>
              <a:latin typeface="Book Antiqua" panose="02040602050305030304" pitchFamily="18" charset="0"/>
            </a:rPr>
            <a:t>7. Духовно-ценностная одаренность.</a:t>
          </a:r>
        </a:p>
      </dgm:t>
    </dgm:pt>
    <dgm:pt modelId="{57045B1F-CDA0-466E-B921-B3031F4A7165}" type="parTrans" cxnId="{420AA8CB-DE2C-46C8-9BA2-ADCD4647A188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B9EE5B80-B09B-48AE-90A5-4BC35C05F0C0}" type="sibTrans" cxnId="{420AA8CB-DE2C-46C8-9BA2-ADCD4647A188}">
      <dgm:prSet/>
      <dgm:spPr/>
      <dgm:t>
        <a:bodyPr/>
        <a:lstStyle/>
        <a:p>
          <a:endParaRPr lang="ru-RU" b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B191E7D7-A7AC-464B-B824-EE18DF99402C}" type="pres">
      <dgm:prSet presAssocID="{3179FCD0-6846-490B-9A98-DF0A35D7969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10D216-383C-4637-A9C2-EB36A2EC4A3D}" type="pres">
      <dgm:prSet presAssocID="{4BAEA6BF-83F8-4BBB-9539-8FA3452EA51B}" presName="composite" presStyleCnt="0"/>
      <dgm:spPr/>
    </dgm:pt>
    <dgm:pt modelId="{9B7E8A1B-F2D3-4D51-AFA3-2CBDE7805DD2}" type="pres">
      <dgm:prSet presAssocID="{4BAEA6BF-83F8-4BBB-9539-8FA3452EA51B}" presName="imgShp" presStyleLbl="fgImgPlace1" presStyleIdx="0" presStyleCnt="7" custScaleX="237680" custScaleY="22383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E2BA4B2-2642-4F41-8066-12164A6E179B}" type="pres">
      <dgm:prSet presAssocID="{4BAEA6BF-83F8-4BBB-9539-8FA3452EA51B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7E709-B87F-4700-A3A6-EDC970503550}" type="pres">
      <dgm:prSet presAssocID="{8D835EBF-29E3-4514-BD22-00C0CACAAB4B}" presName="spacing" presStyleCnt="0"/>
      <dgm:spPr/>
    </dgm:pt>
    <dgm:pt modelId="{96684760-6CE6-4409-91AF-1C0C79EF7E40}" type="pres">
      <dgm:prSet presAssocID="{885C3A64-BA32-4016-AD56-F8B0E54B050E}" presName="composite" presStyleCnt="0"/>
      <dgm:spPr/>
    </dgm:pt>
    <dgm:pt modelId="{54492B9B-5C6E-4A16-B90A-3ECF10AD39F2}" type="pres">
      <dgm:prSet presAssocID="{885C3A64-BA32-4016-AD56-F8B0E54B050E}" presName="imgShp" presStyleLbl="fgImgPlace1" presStyleIdx="1" presStyleCnt="7" custScaleX="227222" custScaleY="1961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FE289FE4-609F-4617-A705-C62C65EF1431}" type="pres">
      <dgm:prSet presAssocID="{885C3A64-BA32-4016-AD56-F8B0E54B050E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82238-F9FA-4D52-8054-93397980FB39}" type="pres">
      <dgm:prSet presAssocID="{94873F5B-694E-4E6E-8385-61A512947E2E}" presName="spacing" presStyleCnt="0"/>
      <dgm:spPr/>
    </dgm:pt>
    <dgm:pt modelId="{1E4A5216-4D2C-4B25-899A-76A0EA50088C}" type="pres">
      <dgm:prSet presAssocID="{8ADFFA8D-CC3D-4D98-8F49-F5AEE60146B8}" presName="composite" presStyleCnt="0"/>
      <dgm:spPr/>
    </dgm:pt>
    <dgm:pt modelId="{7A9320B4-BECC-4BC7-864B-56A87ED7FC61}" type="pres">
      <dgm:prSet presAssocID="{8ADFFA8D-CC3D-4D98-8F49-F5AEE60146B8}" presName="imgShp" presStyleLbl="fgImgPlace1" presStyleIdx="2" presStyleCnt="7" custScaleX="218326" custScaleY="183092" custLinFactNeighborX="-43188" custLinFactNeighborY="543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868EEF-DB90-4C9B-B277-BC1BF394481D}" type="pres">
      <dgm:prSet presAssocID="{8ADFFA8D-CC3D-4D98-8F49-F5AEE60146B8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626D8-D595-4209-88FD-1F5BAEA2B86D}" type="pres">
      <dgm:prSet presAssocID="{2654B210-7D33-4794-9A8C-672DC127F1FA}" presName="spacing" presStyleCnt="0"/>
      <dgm:spPr/>
    </dgm:pt>
    <dgm:pt modelId="{ADFA1F95-1661-4E42-9D67-E439CD09B2B1}" type="pres">
      <dgm:prSet presAssocID="{F7A70F89-A667-491C-BD05-26411EC94AAE}" presName="composite" presStyleCnt="0"/>
      <dgm:spPr/>
    </dgm:pt>
    <dgm:pt modelId="{18F493FD-3C99-45CE-9864-E065E1AD7429}" type="pres">
      <dgm:prSet presAssocID="{F7A70F89-A667-491C-BD05-26411EC94AAE}" presName="imgShp" presStyleLbl="fgImgPlace1" presStyleIdx="3" presStyleCnt="7" custScaleX="220409" custScaleY="194830" custLinFactY="100000" custLinFactNeighborX="-18154" custLinFactNeighborY="11711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3CC9DE26-13D6-45DF-82FC-A06E8CFC1AA4}" type="pres">
      <dgm:prSet presAssocID="{F7A70F89-A667-491C-BD05-26411EC94AAE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E4F19-5C52-4218-95A5-2CAD895EAF9F}" type="pres">
      <dgm:prSet presAssocID="{284D04AF-D6DA-4655-B9F3-D1E38D588343}" presName="spacing" presStyleCnt="0"/>
      <dgm:spPr/>
    </dgm:pt>
    <dgm:pt modelId="{6BABB63B-F0FF-4B09-9B47-0197E211BEF1}" type="pres">
      <dgm:prSet presAssocID="{A53F21F5-A5C9-4875-B213-944DC9F4158A}" presName="composite" presStyleCnt="0"/>
      <dgm:spPr/>
    </dgm:pt>
    <dgm:pt modelId="{E08E7B83-5F8C-49AA-A0FE-F5919407B2E6}" type="pres">
      <dgm:prSet presAssocID="{A53F21F5-A5C9-4875-B213-944DC9F4158A}" presName="imgShp" presStyleLbl="fgImgPlace1" presStyleIdx="4" presStyleCnt="7" custScaleX="205746" custScaleY="183352" custLinFactY="-100000" custLinFactNeighborX="-37435" custLinFactNeighborY="-12086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D1290BF-9D58-48AF-9C9E-5136BBAFFC57}" type="pres">
      <dgm:prSet presAssocID="{A53F21F5-A5C9-4875-B213-944DC9F4158A}" presName="txShp" presStyleLbl="node1" presStyleIdx="4" presStyleCnt="7" custScaleX="9773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290EE-2604-40BB-BB02-70F1CD8B9369}" type="pres">
      <dgm:prSet presAssocID="{8639ECA3-8354-41E0-BD93-E2D66E7181A2}" presName="spacing" presStyleCnt="0"/>
      <dgm:spPr/>
    </dgm:pt>
    <dgm:pt modelId="{269DD96B-3FF6-4CD2-BAA2-C41A1F0099ED}" type="pres">
      <dgm:prSet presAssocID="{7E51F916-1B0A-4F89-9B40-CE4418CD8C7E}" presName="composite" presStyleCnt="0"/>
      <dgm:spPr/>
    </dgm:pt>
    <dgm:pt modelId="{BA1CAB50-6F24-47D1-B172-E5EB08A4E1AB}" type="pres">
      <dgm:prSet presAssocID="{7E51F916-1B0A-4F89-9B40-CE4418CD8C7E}" presName="imgShp" presStyleLbl="fgImgPlace1" presStyleIdx="5" presStyleCnt="7" custScaleX="182540" custScaleY="16555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8686007B-1C39-48CB-B7F2-C9F2BB662F78}" type="pres">
      <dgm:prSet presAssocID="{7E51F916-1B0A-4F89-9B40-CE4418CD8C7E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6B411-3215-40C3-9F84-D4910F827349}" type="pres">
      <dgm:prSet presAssocID="{8907EDAE-9633-45D0-80F3-BB96688D50B2}" presName="spacing" presStyleCnt="0"/>
      <dgm:spPr/>
    </dgm:pt>
    <dgm:pt modelId="{E734F697-44B4-453A-B054-91213E6D5ED4}" type="pres">
      <dgm:prSet presAssocID="{254AB243-585A-4E08-B274-59C1F12A22D9}" presName="composite" presStyleCnt="0"/>
      <dgm:spPr/>
    </dgm:pt>
    <dgm:pt modelId="{69DB1E89-5DAF-4CF2-BACC-F501488B778A}" type="pres">
      <dgm:prSet presAssocID="{254AB243-585A-4E08-B274-59C1F12A22D9}" presName="imgShp" presStyleLbl="fgImgPlace1" presStyleIdx="6" presStyleCnt="7" custScaleX="187148" custScaleY="16648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BE8EC8-8572-46F3-826D-0D698192ED58}" type="pres">
      <dgm:prSet presAssocID="{254AB243-585A-4E08-B274-59C1F12A22D9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1D6D1F-4EFB-4375-B63E-7CE942DB5A67}" type="presOf" srcId="{885C3A64-BA32-4016-AD56-F8B0E54B050E}" destId="{FE289FE4-609F-4617-A705-C62C65EF1431}" srcOrd="0" destOrd="0" presId="urn:microsoft.com/office/officeart/2005/8/layout/vList3"/>
    <dgm:cxn modelId="{D0EBC096-CBF0-4184-B3D5-A55670216AEF}" type="presOf" srcId="{8ADFFA8D-CC3D-4D98-8F49-F5AEE60146B8}" destId="{64868EEF-DB90-4C9B-B277-BC1BF394481D}" srcOrd="0" destOrd="0" presId="urn:microsoft.com/office/officeart/2005/8/layout/vList3"/>
    <dgm:cxn modelId="{097027D3-2456-48FF-A338-C2E4F155C450}" type="presOf" srcId="{254AB243-585A-4E08-B274-59C1F12A22D9}" destId="{06BE8EC8-8572-46F3-826D-0D698192ED58}" srcOrd="0" destOrd="0" presId="urn:microsoft.com/office/officeart/2005/8/layout/vList3"/>
    <dgm:cxn modelId="{577C5DD8-8824-417E-B384-C292935AE807}" type="presOf" srcId="{F7A70F89-A667-491C-BD05-26411EC94AAE}" destId="{3CC9DE26-13D6-45DF-82FC-A06E8CFC1AA4}" srcOrd="0" destOrd="0" presId="urn:microsoft.com/office/officeart/2005/8/layout/vList3"/>
    <dgm:cxn modelId="{A27AB59E-8D4D-4AE7-85E1-318A871C2FC7}" srcId="{3179FCD0-6846-490B-9A98-DF0A35D7969F}" destId="{7E51F916-1B0A-4F89-9B40-CE4418CD8C7E}" srcOrd="5" destOrd="0" parTransId="{D7B4A264-8E9B-49A7-AD86-F8471026CBE1}" sibTransId="{8907EDAE-9633-45D0-80F3-BB96688D50B2}"/>
    <dgm:cxn modelId="{8331EE6F-C025-4083-8AC3-B39203F073DA}" type="presOf" srcId="{3179FCD0-6846-490B-9A98-DF0A35D7969F}" destId="{B191E7D7-A7AC-464B-B824-EE18DF99402C}" srcOrd="0" destOrd="0" presId="urn:microsoft.com/office/officeart/2005/8/layout/vList3"/>
    <dgm:cxn modelId="{038A47AE-14E7-4973-8826-6BA36A2DFFB9}" type="presOf" srcId="{4BAEA6BF-83F8-4BBB-9539-8FA3452EA51B}" destId="{AE2BA4B2-2642-4F41-8066-12164A6E179B}" srcOrd="0" destOrd="0" presId="urn:microsoft.com/office/officeart/2005/8/layout/vList3"/>
    <dgm:cxn modelId="{FF4FDCEA-CAB8-4A88-AB99-B82B7219A247}" srcId="{3179FCD0-6846-490B-9A98-DF0A35D7969F}" destId="{A53F21F5-A5C9-4875-B213-944DC9F4158A}" srcOrd="4" destOrd="0" parTransId="{99FF05BE-CA85-4F99-9C0A-688E4DCE641E}" sibTransId="{8639ECA3-8354-41E0-BD93-E2D66E7181A2}"/>
    <dgm:cxn modelId="{48B9338E-C52C-402F-ABD0-C167D085E1A4}" srcId="{3179FCD0-6846-490B-9A98-DF0A35D7969F}" destId="{4BAEA6BF-83F8-4BBB-9539-8FA3452EA51B}" srcOrd="0" destOrd="0" parTransId="{0C66F3F7-B89E-44B0-9FED-5A9D35DAF52E}" sibTransId="{8D835EBF-29E3-4514-BD22-00C0CACAAB4B}"/>
    <dgm:cxn modelId="{491AD57E-8FA0-4AFC-B128-66F0804297DF}" srcId="{3179FCD0-6846-490B-9A98-DF0A35D7969F}" destId="{F7A70F89-A667-491C-BD05-26411EC94AAE}" srcOrd="3" destOrd="0" parTransId="{7B53C997-0304-4DBA-AD2A-DE264B3A04E4}" sibTransId="{284D04AF-D6DA-4655-B9F3-D1E38D588343}"/>
    <dgm:cxn modelId="{CDE60592-6233-45B8-BABE-33ED6F912E72}" srcId="{3179FCD0-6846-490B-9A98-DF0A35D7969F}" destId="{8ADFFA8D-CC3D-4D98-8F49-F5AEE60146B8}" srcOrd="2" destOrd="0" parTransId="{E07832EE-22E7-412C-B2EC-4DA3A21BABC6}" sibTransId="{2654B210-7D33-4794-9A8C-672DC127F1FA}"/>
    <dgm:cxn modelId="{AACE08D4-2D39-4E26-8A14-F4D81E36E3A3}" type="presOf" srcId="{A53F21F5-A5C9-4875-B213-944DC9F4158A}" destId="{6D1290BF-9D58-48AF-9C9E-5136BBAFFC57}" srcOrd="0" destOrd="0" presId="urn:microsoft.com/office/officeart/2005/8/layout/vList3"/>
    <dgm:cxn modelId="{F493D9A9-4B52-438F-BEE6-B87440B39AA6}" srcId="{3179FCD0-6846-490B-9A98-DF0A35D7969F}" destId="{885C3A64-BA32-4016-AD56-F8B0E54B050E}" srcOrd="1" destOrd="0" parTransId="{2423B8CF-CE0B-495A-B70C-9113129296E5}" sibTransId="{94873F5B-694E-4E6E-8385-61A512947E2E}"/>
    <dgm:cxn modelId="{798F704F-7928-464E-A980-78E16FA3362E}" type="presOf" srcId="{7E51F916-1B0A-4F89-9B40-CE4418CD8C7E}" destId="{8686007B-1C39-48CB-B7F2-C9F2BB662F78}" srcOrd="0" destOrd="0" presId="urn:microsoft.com/office/officeart/2005/8/layout/vList3"/>
    <dgm:cxn modelId="{420AA8CB-DE2C-46C8-9BA2-ADCD4647A188}" srcId="{3179FCD0-6846-490B-9A98-DF0A35D7969F}" destId="{254AB243-585A-4E08-B274-59C1F12A22D9}" srcOrd="6" destOrd="0" parTransId="{57045B1F-CDA0-466E-B921-B3031F4A7165}" sibTransId="{B9EE5B80-B09B-48AE-90A5-4BC35C05F0C0}"/>
    <dgm:cxn modelId="{68B38B07-553C-4545-A18C-5D567DB14EE6}" type="presParOf" srcId="{B191E7D7-A7AC-464B-B824-EE18DF99402C}" destId="{4A10D216-383C-4637-A9C2-EB36A2EC4A3D}" srcOrd="0" destOrd="0" presId="urn:microsoft.com/office/officeart/2005/8/layout/vList3"/>
    <dgm:cxn modelId="{878838CD-F799-4E63-84E1-19AA61103C59}" type="presParOf" srcId="{4A10D216-383C-4637-A9C2-EB36A2EC4A3D}" destId="{9B7E8A1B-F2D3-4D51-AFA3-2CBDE7805DD2}" srcOrd="0" destOrd="0" presId="urn:microsoft.com/office/officeart/2005/8/layout/vList3"/>
    <dgm:cxn modelId="{CF8477A8-1344-422B-88F2-EDFA07947AEA}" type="presParOf" srcId="{4A10D216-383C-4637-A9C2-EB36A2EC4A3D}" destId="{AE2BA4B2-2642-4F41-8066-12164A6E179B}" srcOrd="1" destOrd="0" presId="urn:microsoft.com/office/officeart/2005/8/layout/vList3"/>
    <dgm:cxn modelId="{201C66AD-3EFC-478B-88F1-0CBBDAC25DF4}" type="presParOf" srcId="{B191E7D7-A7AC-464B-B824-EE18DF99402C}" destId="{1747E709-B87F-4700-A3A6-EDC970503550}" srcOrd="1" destOrd="0" presId="urn:microsoft.com/office/officeart/2005/8/layout/vList3"/>
    <dgm:cxn modelId="{5052D252-47FC-4959-9FE6-B65058A0E117}" type="presParOf" srcId="{B191E7D7-A7AC-464B-B824-EE18DF99402C}" destId="{96684760-6CE6-4409-91AF-1C0C79EF7E40}" srcOrd="2" destOrd="0" presId="urn:microsoft.com/office/officeart/2005/8/layout/vList3"/>
    <dgm:cxn modelId="{831D17F7-F235-473F-9D89-5970A1D15253}" type="presParOf" srcId="{96684760-6CE6-4409-91AF-1C0C79EF7E40}" destId="{54492B9B-5C6E-4A16-B90A-3ECF10AD39F2}" srcOrd="0" destOrd="0" presId="urn:microsoft.com/office/officeart/2005/8/layout/vList3"/>
    <dgm:cxn modelId="{82254F90-2F7C-4E53-BF9D-7BAF06B11DC2}" type="presParOf" srcId="{96684760-6CE6-4409-91AF-1C0C79EF7E40}" destId="{FE289FE4-609F-4617-A705-C62C65EF1431}" srcOrd="1" destOrd="0" presId="urn:microsoft.com/office/officeart/2005/8/layout/vList3"/>
    <dgm:cxn modelId="{8EC47D8B-BE3F-4638-851A-3CA564D76D15}" type="presParOf" srcId="{B191E7D7-A7AC-464B-B824-EE18DF99402C}" destId="{ACB82238-F9FA-4D52-8054-93397980FB39}" srcOrd="3" destOrd="0" presId="urn:microsoft.com/office/officeart/2005/8/layout/vList3"/>
    <dgm:cxn modelId="{E7692B80-9698-44A1-B5AB-BC21CDEE0111}" type="presParOf" srcId="{B191E7D7-A7AC-464B-B824-EE18DF99402C}" destId="{1E4A5216-4D2C-4B25-899A-76A0EA50088C}" srcOrd="4" destOrd="0" presId="urn:microsoft.com/office/officeart/2005/8/layout/vList3"/>
    <dgm:cxn modelId="{CF9D52E9-0059-42A3-985A-FE20D645AA45}" type="presParOf" srcId="{1E4A5216-4D2C-4B25-899A-76A0EA50088C}" destId="{7A9320B4-BECC-4BC7-864B-56A87ED7FC61}" srcOrd="0" destOrd="0" presId="urn:microsoft.com/office/officeart/2005/8/layout/vList3"/>
    <dgm:cxn modelId="{73DFC7FD-049C-43F0-973E-AE30CBC45DB1}" type="presParOf" srcId="{1E4A5216-4D2C-4B25-899A-76A0EA50088C}" destId="{64868EEF-DB90-4C9B-B277-BC1BF394481D}" srcOrd="1" destOrd="0" presId="urn:microsoft.com/office/officeart/2005/8/layout/vList3"/>
    <dgm:cxn modelId="{43C163F2-AAE5-4B46-8EA1-2163D8369053}" type="presParOf" srcId="{B191E7D7-A7AC-464B-B824-EE18DF99402C}" destId="{706626D8-D595-4209-88FD-1F5BAEA2B86D}" srcOrd="5" destOrd="0" presId="urn:microsoft.com/office/officeart/2005/8/layout/vList3"/>
    <dgm:cxn modelId="{11B0747D-08DD-4504-B62B-E91D82147AB8}" type="presParOf" srcId="{B191E7D7-A7AC-464B-B824-EE18DF99402C}" destId="{ADFA1F95-1661-4E42-9D67-E439CD09B2B1}" srcOrd="6" destOrd="0" presId="urn:microsoft.com/office/officeart/2005/8/layout/vList3"/>
    <dgm:cxn modelId="{7C92A73B-3D62-4ACB-A621-1816D5DFDBC4}" type="presParOf" srcId="{ADFA1F95-1661-4E42-9D67-E439CD09B2B1}" destId="{18F493FD-3C99-45CE-9864-E065E1AD7429}" srcOrd="0" destOrd="0" presId="urn:microsoft.com/office/officeart/2005/8/layout/vList3"/>
    <dgm:cxn modelId="{A4673916-536E-480A-ACA1-150DF686105F}" type="presParOf" srcId="{ADFA1F95-1661-4E42-9D67-E439CD09B2B1}" destId="{3CC9DE26-13D6-45DF-82FC-A06E8CFC1AA4}" srcOrd="1" destOrd="0" presId="urn:microsoft.com/office/officeart/2005/8/layout/vList3"/>
    <dgm:cxn modelId="{7E922BB9-F32E-4071-B10B-DE01EE6D91F8}" type="presParOf" srcId="{B191E7D7-A7AC-464B-B824-EE18DF99402C}" destId="{A05E4F19-5C52-4218-95A5-2CAD895EAF9F}" srcOrd="7" destOrd="0" presId="urn:microsoft.com/office/officeart/2005/8/layout/vList3"/>
    <dgm:cxn modelId="{D214454A-926B-4B71-A7DC-75404FECBD5F}" type="presParOf" srcId="{B191E7D7-A7AC-464B-B824-EE18DF99402C}" destId="{6BABB63B-F0FF-4B09-9B47-0197E211BEF1}" srcOrd="8" destOrd="0" presId="urn:microsoft.com/office/officeart/2005/8/layout/vList3"/>
    <dgm:cxn modelId="{0E049090-C116-4CC6-BB26-37CE1EC84B7D}" type="presParOf" srcId="{6BABB63B-F0FF-4B09-9B47-0197E211BEF1}" destId="{E08E7B83-5F8C-49AA-A0FE-F5919407B2E6}" srcOrd="0" destOrd="0" presId="urn:microsoft.com/office/officeart/2005/8/layout/vList3"/>
    <dgm:cxn modelId="{E13F1807-7C23-4DD7-967A-3966FA8A9646}" type="presParOf" srcId="{6BABB63B-F0FF-4B09-9B47-0197E211BEF1}" destId="{6D1290BF-9D58-48AF-9C9E-5136BBAFFC57}" srcOrd="1" destOrd="0" presId="urn:microsoft.com/office/officeart/2005/8/layout/vList3"/>
    <dgm:cxn modelId="{C0EA2CA4-F262-4CB1-8596-A4D9CD8072D2}" type="presParOf" srcId="{B191E7D7-A7AC-464B-B824-EE18DF99402C}" destId="{40E290EE-2604-40BB-BB02-70F1CD8B9369}" srcOrd="9" destOrd="0" presId="urn:microsoft.com/office/officeart/2005/8/layout/vList3"/>
    <dgm:cxn modelId="{7C85E0A7-0F94-4B6E-9D8A-DBCF0C5ECE23}" type="presParOf" srcId="{B191E7D7-A7AC-464B-B824-EE18DF99402C}" destId="{269DD96B-3FF6-4CD2-BAA2-C41A1F0099ED}" srcOrd="10" destOrd="0" presId="urn:microsoft.com/office/officeart/2005/8/layout/vList3"/>
    <dgm:cxn modelId="{960E1AB8-5AA4-4B39-ACE4-27EE237F700E}" type="presParOf" srcId="{269DD96B-3FF6-4CD2-BAA2-C41A1F0099ED}" destId="{BA1CAB50-6F24-47D1-B172-E5EB08A4E1AB}" srcOrd="0" destOrd="0" presId="urn:microsoft.com/office/officeart/2005/8/layout/vList3"/>
    <dgm:cxn modelId="{E62C5CE8-1371-49DF-AB9E-87F4654BF8C0}" type="presParOf" srcId="{269DD96B-3FF6-4CD2-BAA2-C41A1F0099ED}" destId="{8686007B-1C39-48CB-B7F2-C9F2BB662F78}" srcOrd="1" destOrd="0" presId="urn:microsoft.com/office/officeart/2005/8/layout/vList3"/>
    <dgm:cxn modelId="{E0268061-5D16-436A-B871-CF623466D97B}" type="presParOf" srcId="{B191E7D7-A7AC-464B-B824-EE18DF99402C}" destId="{9BE6B411-3215-40C3-9F84-D4910F827349}" srcOrd="11" destOrd="0" presId="urn:microsoft.com/office/officeart/2005/8/layout/vList3"/>
    <dgm:cxn modelId="{B8769C3F-4228-42D1-B977-A428D847B00A}" type="presParOf" srcId="{B191E7D7-A7AC-464B-B824-EE18DF99402C}" destId="{E734F697-44B4-453A-B054-91213E6D5ED4}" srcOrd="12" destOrd="0" presId="urn:microsoft.com/office/officeart/2005/8/layout/vList3"/>
    <dgm:cxn modelId="{45503E8E-DECC-4416-84C7-812A0E2F175F}" type="presParOf" srcId="{E734F697-44B4-453A-B054-91213E6D5ED4}" destId="{69DB1E89-5DAF-4CF2-BACC-F501488B778A}" srcOrd="0" destOrd="0" presId="urn:microsoft.com/office/officeart/2005/8/layout/vList3"/>
    <dgm:cxn modelId="{2958A148-776B-4FF6-A53E-AC2428681BD9}" type="presParOf" srcId="{E734F697-44B4-453A-B054-91213E6D5ED4}" destId="{06BE8EC8-8572-46F3-826D-0D698192ED5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12276B-1D38-4075-821A-E7D215813EE7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75E23D-1806-4B27-94B8-7F7A105733E1}">
      <dgm:prSet custT="1"/>
      <dgm:spPr/>
      <dgm:t>
        <a:bodyPr/>
        <a:lstStyle/>
        <a:p>
          <a:pPr rtl="0"/>
          <a:r>
            <a:rPr lang="ru-RU" sz="2000" b="0">
              <a:solidFill>
                <a:schemeClr val="tx1"/>
              </a:solidFill>
              <a:latin typeface="Book Antiqua" panose="02040602050305030304" pitchFamily="18" charset="0"/>
            </a:rPr>
            <a:t>ВОВЛЕЧЕНИЕ ДЕТЕЙ В ТВОРЧЕСКУЮ ДЕЯТЕЛЬНОСТЬ</a:t>
          </a:r>
          <a:endParaRPr lang="ru-RU" sz="2000" b="0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879D41C-A00C-4CB7-A290-0917864BC578}" type="parTrans" cxnId="{1E6F23AB-9959-4CC0-8179-CD6ECB10F7F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9C074B3C-F3A2-4185-B51A-0D89FA771D77}" type="sibTrans" cxnId="{1E6F23AB-9959-4CC0-8179-CD6ECB10F7F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42F9DFC0-D86B-429A-A682-2A5BCF0A0CEA}">
      <dgm:prSet custT="1"/>
      <dgm:spPr/>
      <dgm:t>
        <a:bodyPr/>
        <a:lstStyle/>
        <a:p>
          <a:pPr rtl="0"/>
          <a:r>
            <a:rPr lang="ru-RU" sz="2000" b="0">
              <a:solidFill>
                <a:schemeClr val="tx1"/>
              </a:solidFill>
              <a:latin typeface="Book Antiqua" panose="02040602050305030304" pitchFamily="18" charset="0"/>
            </a:rPr>
            <a:t>СОЗДАНИЕ СИТУАЦИИ УСПЕХА </a:t>
          </a:r>
          <a:endParaRPr lang="ru-RU" sz="2000" b="0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F3D2810D-5241-4A4F-9E1E-9C0646244B67}" type="parTrans" cxnId="{6638B42D-7E60-41A5-87D3-505CD5ED8A1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45B2A714-803C-4992-9516-430542D7D801}" type="sibTrans" cxnId="{6638B42D-7E60-41A5-87D3-505CD5ED8A1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60142F55-81D4-4E4A-AD9F-8357C349BC76}">
      <dgm:prSet custT="1"/>
      <dgm:spPr/>
      <dgm:t>
        <a:bodyPr/>
        <a:lstStyle/>
        <a:p>
          <a:pPr rtl="0"/>
          <a:r>
            <a:rPr lang="ru-RU" sz="2000" b="0">
              <a:solidFill>
                <a:schemeClr val="tx1"/>
              </a:solidFill>
              <a:latin typeface="Book Antiqua" panose="02040602050305030304" pitchFamily="18" charset="0"/>
            </a:rPr>
            <a:t> ПСИХОЛОГИЧЕСКАЯ ПОДДЕРЖКА РОДИТЕЛЕЙ ОДАРЕННЫХ ДЕТЕЙ С ОВЗ</a:t>
          </a:r>
          <a:endParaRPr lang="ru-RU" sz="2000" b="0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BA112ADA-7243-4CBE-8816-FE150759DE19}" type="parTrans" cxnId="{2F77631C-F21C-41BB-B06C-C0050B4A02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9BF30FE-E7F8-4A45-9907-CFD48E236FFA}" type="sibTrans" cxnId="{2F77631C-F21C-41BB-B06C-C0050B4A02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817FB62-1FD6-4DBF-B89F-814B9BC91789}" type="pres">
      <dgm:prSet presAssocID="{7E12276B-1D38-4075-821A-E7D215813E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97C9F-AD57-455B-AAD9-9175FF255710}" type="pres">
      <dgm:prSet presAssocID="{C775E23D-1806-4B27-94B8-7F7A105733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A0EDD-F5A7-4B2C-ABD8-7D53B28C34A7}" type="pres">
      <dgm:prSet presAssocID="{9C074B3C-F3A2-4185-B51A-0D89FA771D7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218042C-EAEE-4BEA-93C0-E9CF41FBAB2A}" type="pres">
      <dgm:prSet presAssocID="{9C074B3C-F3A2-4185-B51A-0D89FA771D77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99B9BBF-51C8-4BC3-B454-5CAF4B4D7D86}" type="pres">
      <dgm:prSet presAssocID="{42F9DFC0-D86B-429A-A682-2A5BCF0A0C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BB672-B1CE-4312-952D-F3435ACF1995}" type="pres">
      <dgm:prSet presAssocID="{45B2A714-803C-4992-9516-430542D7D80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386F6B4-1BB8-44EE-B1C5-3A5FD1FAFB13}" type="pres">
      <dgm:prSet presAssocID="{45B2A714-803C-4992-9516-430542D7D80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F03F78F-B976-4C20-B756-BF6432EE5649}" type="pres">
      <dgm:prSet presAssocID="{60142F55-81D4-4E4A-AD9F-8357C349BC76}" presName="node" presStyleLbl="node1" presStyleIdx="2" presStyleCnt="3" custScaleX="108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364736-D008-44C1-84AA-CA93F581634D}" type="presOf" srcId="{42F9DFC0-D86B-429A-A682-2A5BCF0A0CEA}" destId="{D99B9BBF-51C8-4BC3-B454-5CAF4B4D7D86}" srcOrd="0" destOrd="0" presId="urn:microsoft.com/office/officeart/2005/8/layout/process1"/>
    <dgm:cxn modelId="{6638B42D-7E60-41A5-87D3-505CD5ED8A1F}" srcId="{7E12276B-1D38-4075-821A-E7D215813EE7}" destId="{42F9DFC0-D86B-429A-A682-2A5BCF0A0CEA}" srcOrd="1" destOrd="0" parTransId="{F3D2810D-5241-4A4F-9E1E-9C0646244B67}" sibTransId="{45B2A714-803C-4992-9516-430542D7D801}"/>
    <dgm:cxn modelId="{1E6F23AB-9959-4CC0-8179-CD6ECB10F7F5}" srcId="{7E12276B-1D38-4075-821A-E7D215813EE7}" destId="{C775E23D-1806-4B27-94B8-7F7A105733E1}" srcOrd="0" destOrd="0" parTransId="{2879D41C-A00C-4CB7-A290-0917864BC578}" sibTransId="{9C074B3C-F3A2-4185-B51A-0D89FA771D77}"/>
    <dgm:cxn modelId="{C7CE66AF-28F5-45EF-AC70-3DC0ECA878BC}" type="presOf" srcId="{45B2A714-803C-4992-9516-430542D7D801}" destId="{1386F6B4-1BB8-44EE-B1C5-3A5FD1FAFB13}" srcOrd="1" destOrd="0" presId="urn:microsoft.com/office/officeart/2005/8/layout/process1"/>
    <dgm:cxn modelId="{86FAD3E3-7B74-46C2-93F9-09D17E33AED3}" type="presOf" srcId="{9C074B3C-F3A2-4185-B51A-0D89FA771D77}" destId="{F218042C-EAEE-4BEA-93C0-E9CF41FBAB2A}" srcOrd="1" destOrd="0" presId="urn:microsoft.com/office/officeart/2005/8/layout/process1"/>
    <dgm:cxn modelId="{BE3F31A5-D17C-46CD-8FD3-154CC03E828B}" type="presOf" srcId="{45B2A714-803C-4992-9516-430542D7D801}" destId="{947BB672-B1CE-4312-952D-F3435ACF1995}" srcOrd="0" destOrd="0" presId="urn:microsoft.com/office/officeart/2005/8/layout/process1"/>
    <dgm:cxn modelId="{72DB55C7-2FF7-4205-8A8B-A1DE4E239A9B}" type="presOf" srcId="{C775E23D-1806-4B27-94B8-7F7A105733E1}" destId="{ED797C9F-AD57-455B-AAD9-9175FF255710}" srcOrd="0" destOrd="0" presId="urn:microsoft.com/office/officeart/2005/8/layout/process1"/>
    <dgm:cxn modelId="{062A2B50-B9A5-49B5-9ED9-D0C1077014B8}" type="presOf" srcId="{60142F55-81D4-4E4A-AD9F-8357C349BC76}" destId="{6F03F78F-B976-4C20-B756-BF6432EE5649}" srcOrd="0" destOrd="0" presId="urn:microsoft.com/office/officeart/2005/8/layout/process1"/>
    <dgm:cxn modelId="{43FE0856-4058-4A99-9B8E-742ECEB87F03}" type="presOf" srcId="{9C074B3C-F3A2-4185-B51A-0D89FA771D77}" destId="{46CA0EDD-F5A7-4B2C-ABD8-7D53B28C34A7}" srcOrd="0" destOrd="0" presId="urn:microsoft.com/office/officeart/2005/8/layout/process1"/>
    <dgm:cxn modelId="{2F77631C-F21C-41BB-B06C-C0050B4A02B9}" srcId="{7E12276B-1D38-4075-821A-E7D215813EE7}" destId="{60142F55-81D4-4E4A-AD9F-8357C349BC76}" srcOrd="2" destOrd="0" parTransId="{BA112ADA-7243-4CBE-8816-FE150759DE19}" sibTransId="{89BF30FE-E7F8-4A45-9907-CFD48E236FFA}"/>
    <dgm:cxn modelId="{BE9948BA-F0F5-4186-B3ED-8C2845DA34A7}" type="presOf" srcId="{7E12276B-1D38-4075-821A-E7D215813EE7}" destId="{5817FB62-1FD6-4DBF-B89F-814B9BC91789}" srcOrd="0" destOrd="0" presId="urn:microsoft.com/office/officeart/2005/8/layout/process1"/>
    <dgm:cxn modelId="{66530359-48E2-47E8-B4BB-1282EB2B0EC3}" type="presParOf" srcId="{5817FB62-1FD6-4DBF-B89F-814B9BC91789}" destId="{ED797C9F-AD57-455B-AAD9-9175FF255710}" srcOrd="0" destOrd="0" presId="urn:microsoft.com/office/officeart/2005/8/layout/process1"/>
    <dgm:cxn modelId="{C3135AB6-7089-4B0F-A7A5-9333893C9AB0}" type="presParOf" srcId="{5817FB62-1FD6-4DBF-B89F-814B9BC91789}" destId="{46CA0EDD-F5A7-4B2C-ABD8-7D53B28C34A7}" srcOrd="1" destOrd="0" presId="urn:microsoft.com/office/officeart/2005/8/layout/process1"/>
    <dgm:cxn modelId="{15CDE4D7-7730-4397-BE25-2312A3E3AA30}" type="presParOf" srcId="{46CA0EDD-F5A7-4B2C-ABD8-7D53B28C34A7}" destId="{F218042C-EAEE-4BEA-93C0-E9CF41FBAB2A}" srcOrd="0" destOrd="0" presId="urn:microsoft.com/office/officeart/2005/8/layout/process1"/>
    <dgm:cxn modelId="{1C71A3E1-D7E1-44B6-A25E-296363199B2C}" type="presParOf" srcId="{5817FB62-1FD6-4DBF-B89F-814B9BC91789}" destId="{D99B9BBF-51C8-4BC3-B454-5CAF4B4D7D86}" srcOrd="2" destOrd="0" presId="urn:microsoft.com/office/officeart/2005/8/layout/process1"/>
    <dgm:cxn modelId="{07108B2E-737E-4FB7-8D2E-97E9F249E9E8}" type="presParOf" srcId="{5817FB62-1FD6-4DBF-B89F-814B9BC91789}" destId="{947BB672-B1CE-4312-952D-F3435ACF1995}" srcOrd="3" destOrd="0" presId="urn:microsoft.com/office/officeart/2005/8/layout/process1"/>
    <dgm:cxn modelId="{4CBCE127-9008-48AE-884A-4FC76BCC57B4}" type="presParOf" srcId="{947BB672-B1CE-4312-952D-F3435ACF1995}" destId="{1386F6B4-1BB8-44EE-B1C5-3A5FD1FAFB13}" srcOrd="0" destOrd="0" presId="urn:microsoft.com/office/officeart/2005/8/layout/process1"/>
    <dgm:cxn modelId="{DB46C8B7-292F-4EC3-B795-52CDA47FC76F}" type="presParOf" srcId="{5817FB62-1FD6-4DBF-B89F-814B9BC91789}" destId="{6F03F78F-B976-4C20-B756-BF6432EE564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BA4B2-2642-4F41-8066-12164A6E179B}">
      <dsp:nvSpPr>
        <dsp:cNvPr id="0" name=""/>
        <dsp:cNvSpPr/>
      </dsp:nvSpPr>
      <dsp:spPr>
        <a:xfrm rot="10800000">
          <a:off x="2123333" y="216525"/>
          <a:ext cx="7606741" cy="3489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1. Интеллектуальная одаренность. </a:t>
          </a:r>
        </a:p>
      </dsp:txBody>
      <dsp:txXfrm rot="10800000">
        <a:off x="2210572" y="216525"/>
        <a:ext cx="7519502" cy="348956"/>
      </dsp:txXfrm>
    </dsp:sp>
    <dsp:sp modelId="{9B7E8A1B-F2D3-4D51-AFA3-2CBDE7805DD2}">
      <dsp:nvSpPr>
        <dsp:cNvPr id="0" name=""/>
        <dsp:cNvSpPr/>
      </dsp:nvSpPr>
      <dsp:spPr>
        <a:xfrm>
          <a:off x="1708634" y="467"/>
          <a:ext cx="829398" cy="78107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9FE4-609F-4617-A705-C62C65EF1431}">
      <dsp:nvSpPr>
        <dsp:cNvPr id="0" name=""/>
        <dsp:cNvSpPr/>
      </dsp:nvSpPr>
      <dsp:spPr>
        <a:xfrm rot="10800000">
          <a:off x="2114209" y="1053399"/>
          <a:ext cx="7606741" cy="348956"/>
        </a:xfrm>
        <a:prstGeom prst="homePlat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2. Академическая одаренность.</a:t>
          </a:r>
        </a:p>
      </dsp:txBody>
      <dsp:txXfrm rot="10800000">
        <a:off x="2201448" y="1053399"/>
        <a:ext cx="7519502" cy="348956"/>
      </dsp:txXfrm>
    </dsp:sp>
    <dsp:sp modelId="{54492B9B-5C6E-4A16-B90A-3ECF10AD39F2}">
      <dsp:nvSpPr>
        <dsp:cNvPr id="0" name=""/>
        <dsp:cNvSpPr/>
      </dsp:nvSpPr>
      <dsp:spPr>
        <a:xfrm>
          <a:off x="1717757" y="885705"/>
          <a:ext cx="792904" cy="68434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68EEF-DB90-4C9B-B277-BC1BF394481D}">
      <dsp:nvSpPr>
        <dsp:cNvPr id="0" name=""/>
        <dsp:cNvSpPr/>
      </dsp:nvSpPr>
      <dsp:spPr>
        <a:xfrm rot="10800000">
          <a:off x="2106449" y="1819193"/>
          <a:ext cx="7606741" cy="348956"/>
        </a:xfrm>
        <a:prstGeom prst="homePlat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3. Лидерская одаренность (коммуникативная одаренность).</a:t>
          </a:r>
        </a:p>
      </dsp:txBody>
      <dsp:txXfrm rot="10800000">
        <a:off x="2193688" y="1819193"/>
        <a:ext cx="7519502" cy="348956"/>
      </dsp:txXfrm>
    </dsp:sp>
    <dsp:sp modelId="{7A9320B4-BECC-4BC7-864B-56A87ED7FC61}">
      <dsp:nvSpPr>
        <dsp:cNvPr id="0" name=""/>
        <dsp:cNvSpPr/>
      </dsp:nvSpPr>
      <dsp:spPr>
        <a:xfrm>
          <a:off x="1574811" y="1693192"/>
          <a:ext cx="761861" cy="63891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9DE26-13D6-45DF-82FC-A06E8CFC1AA4}">
      <dsp:nvSpPr>
        <dsp:cNvPr id="0" name=""/>
        <dsp:cNvSpPr/>
      </dsp:nvSpPr>
      <dsp:spPr>
        <a:xfrm rot="10800000">
          <a:off x="2108266" y="2582750"/>
          <a:ext cx="7606741" cy="348956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4. Художественно-эстетическая одаренность.</a:t>
          </a:r>
        </a:p>
      </dsp:txBody>
      <dsp:txXfrm rot="10800000">
        <a:off x="2195505" y="2582750"/>
        <a:ext cx="7519502" cy="348956"/>
      </dsp:txXfrm>
    </dsp:sp>
    <dsp:sp modelId="{18F493FD-3C99-45CE-9864-E065E1AD7429}">
      <dsp:nvSpPr>
        <dsp:cNvPr id="0" name=""/>
        <dsp:cNvSpPr/>
      </dsp:nvSpPr>
      <dsp:spPr>
        <a:xfrm>
          <a:off x="1660351" y="3174942"/>
          <a:ext cx="769130" cy="67987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290BF-9D58-48AF-9C9E-5136BBAFFC57}">
      <dsp:nvSpPr>
        <dsp:cNvPr id="0" name=""/>
        <dsp:cNvSpPr/>
      </dsp:nvSpPr>
      <dsp:spPr>
        <a:xfrm rot="10800000">
          <a:off x="2224808" y="3346760"/>
          <a:ext cx="7434296" cy="348956"/>
        </a:xfrm>
        <a:prstGeom prst="homePlat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5. Творческая одаренность. </a:t>
          </a:r>
        </a:p>
      </dsp:txBody>
      <dsp:txXfrm rot="10800000">
        <a:off x="2312047" y="3346760"/>
        <a:ext cx="7347057" cy="348956"/>
      </dsp:txXfrm>
    </dsp:sp>
    <dsp:sp modelId="{E08E7B83-5F8C-49AA-A0FE-F5919407B2E6}">
      <dsp:nvSpPr>
        <dsp:cNvPr id="0" name=""/>
        <dsp:cNvSpPr/>
      </dsp:nvSpPr>
      <dsp:spPr>
        <a:xfrm>
          <a:off x="1648972" y="2430621"/>
          <a:ext cx="717963" cy="63981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6007B-1C39-48CB-B7F2-C9F2BB662F78}">
      <dsp:nvSpPr>
        <dsp:cNvPr id="0" name=""/>
        <dsp:cNvSpPr/>
      </dsp:nvSpPr>
      <dsp:spPr>
        <a:xfrm rot="10800000">
          <a:off x="2075229" y="4059690"/>
          <a:ext cx="7606741" cy="348956"/>
        </a:xfrm>
        <a:prstGeom prst="homePlat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6. Спортивная одаренность (психомоторная одарённость). </a:t>
          </a:r>
        </a:p>
      </dsp:txBody>
      <dsp:txXfrm rot="10800000">
        <a:off x="2162468" y="4059690"/>
        <a:ext cx="7519502" cy="348956"/>
      </dsp:txXfrm>
    </dsp:sp>
    <dsp:sp modelId="{BA1CAB50-6F24-47D1-B172-E5EB08A4E1AB}">
      <dsp:nvSpPr>
        <dsp:cNvPr id="0" name=""/>
        <dsp:cNvSpPr/>
      </dsp:nvSpPr>
      <dsp:spPr>
        <a:xfrm>
          <a:off x="1756737" y="3945313"/>
          <a:ext cx="636984" cy="57771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E8EC8-8572-46F3-826D-0D698192ED58}">
      <dsp:nvSpPr>
        <dsp:cNvPr id="0" name=""/>
        <dsp:cNvSpPr/>
      </dsp:nvSpPr>
      <dsp:spPr>
        <a:xfrm rot="10800000">
          <a:off x="2079249" y="4743198"/>
          <a:ext cx="7606741" cy="348956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8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tx1"/>
              </a:solidFill>
              <a:latin typeface="Book Antiqua" panose="02040602050305030304" pitchFamily="18" charset="0"/>
            </a:rPr>
            <a:t>7. Духовно-ценностная одаренность.</a:t>
          </a:r>
        </a:p>
      </dsp:txBody>
      <dsp:txXfrm rot="10800000">
        <a:off x="2166488" y="4743198"/>
        <a:ext cx="7519502" cy="348956"/>
      </dsp:txXfrm>
    </dsp:sp>
    <dsp:sp modelId="{69DB1E89-5DAF-4CF2-BACC-F501488B778A}">
      <dsp:nvSpPr>
        <dsp:cNvPr id="0" name=""/>
        <dsp:cNvSpPr/>
      </dsp:nvSpPr>
      <dsp:spPr>
        <a:xfrm>
          <a:off x="1752717" y="4627189"/>
          <a:ext cx="653064" cy="580973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97C9F-AD57-455B-AAD9-9175FF255710}">
      <dsp:nvSpPr>
        <dsp:cNvPr id="0" name=""/>
        <dsp:cNvSpPr/>
      </dsp:nvSpPr>
      <dsp:spPr>
        <a:xfrm>
          <a:off x="12591" y="1223373"/>
          <a:ext cx="2862786" cy="20436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>
              <a:solidFill>
                <a:schemeClr val="tx1"/>
              </a:solidFill>
              <a:latin typeface="Book Antiqua" panose="02040602050305030304" pitchFamily="18" charset="0"/>
            </a:rPr>
            <a:t>ВОВЛЕЧЕНИЕ ДЕТЕЙ В ТВОРЧЕСКУЮ ДЕЯТЕЛЬНОСТЬ</a:t>
          </a:r>
          <a:endParaRPr lang="ru-RU" sz="2000" b="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72448" y="1283230"/>
        <a:ext cx="2743072" cy="1923942"/>
      </dsp:txXfrm>
    </dsp:sp>
    <dsp:sp modelId="{46CA0EDD-F5A7-4B2C-ABD8-7D53B28C34A7}">
      <dsp:nvSpPr>
        <dsp:cNvPr id="0" name=""/>
        <dsp:cNvSpPr/>
      </dsp:nvSpPr>
      <dsp:spPr>
        <a:xfrm>
          <a:off x="3161656" y="1890216"/>
          <a:ext cx="606910" cy="709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b="0" kern="1200">
            <a:solidFill>
              <a:schemeClr val="tx1"/>
            </a:solidFill>
          </a:endParaRPr>
        </a:p>
      </dsp:txBody>
      <dsp:txXfrm>
        <a:off x="3161656" y="2032210"/>
        <a:ext cx="424837" cy="425982"/>
      </dsp:txXfrm>
    </dsp:sp>
    <dsp:sp modelId="{D99B9BBF-51C8-4BC3-B454-5CAF4B4D7D86}">
      <dsp:nvSpPr>
        <dsp:cNvPr id="0" name=""/>
        <dsp:cNvSpPr/>
      </dsp:nvSpPr>
      <dsp:spPr>
        <a:xfrm>
          <a:off x="4020492" y="1223373"/>
          <a:ext cx="2862786" cy="2043656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>
              <a:solidFill>
                <a:schemeClr val="tx1"/>
              </a:solidFill>
              <a:latin typeface="Book Antiqua" panose="02040602050305030304" pitchFamily="18" charset="0"/>
            </a:rPr>
            <a:t>СОЗДАНИЕ СИТУАЦИИ УСПЕХА </a:t>
          </a:r>
          <a:endParaRPr lang="ru-RU" sz="2000" b="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4080349" y="1283230"/>
        <a:ext cx="2743072" cy="1923942"/>
      </dsp:txXfrm>
    </dsp:sp>
    <dsp:sp modelId="{947BB672-B1CE-4312-952D-F3435ACF1995}">
      <dsp:nvSpPr>
        <dsp:cNvPr id="0" name=""/>
        <dsp:cNvSpPr/>
      </dsp:nvSpPr>
      <dsp:spPr>
        <a:xfrm>
          <a:off x="7169557" y="1890216"/>
          <a:ext cx="606910" cy="709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b="0" kern="1200">
            <a:solidFill>
              <a:schemeClr val="tx1"/>
            </a:solidFill>
          </a:endParaRPr>
        </a:p>
      </dsp:txBody>
      <dsp:txXfrm>
        <a:off x="7169557" y="2032210"/>
        <a:ext cx="424837" cy="425982"/>
      </dsp:txXfrm>
    </dsp:sp>
    <dsp:sp modelId="{6F03F78F-B976-4C20-B756-BF6432EE5649}">
      <dsp:nvSpPr>
        <dsp:cNvPr id="0" name=""/>
        <dsp:cNvSpPr/>
      </dsp:nvSpPr>
      <dsp:spPr>
        <a:xfrm>
          <a:off x="8028393" y="1223373"/>
          <a:ext cx="3095101" cy="204365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>
              <a:solidFill>
                <a:schemeClr val="tx1"/>
              </a:solidFill>
              <a:latin typeface="Book Antiqua" panose="02040602050305030304" pitchFamily="18" charset="0"/>
            </a:rPr>
            <a:t> ПСИХОЛОГИЧЕСКАЯ ПОДДЕРЖКА РОДИТЕЛЕЙ ОДАРЕННЫХ ДЕТЕЙ С ОВЗ</a:t>
          </a:r>
          <a:endParaRPr lang="ru-RU" sz="2000" b="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8088250" y="1283230"/>
        <a:ext cx="2975387" cy="1923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2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6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6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9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21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9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7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53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1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9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34B73-3120-4D01-BAFA-043E082742C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85A6-2607-4171-9DB3-5F33B2042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0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2307" y="2081348"/>
            <a:ext cx="10398034" cy="1792106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atin typeface="Book Antiqua" panose="02040602050305030304" pitchFamily="18" charset="0"/>
              </a:rPr>
              <a:t>Раскрытие потенциала: методики развития способностей у детей с ОВЗ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74806" y="4907636"/>
            <a:ext cx="4110446" cy="1655762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МАОУ ЦО "РАЗВИТИЕ" ПЕДАГОГ-ПСИХОЛОГ:</a:t>
            </a:r>
            <a:r>
              <a:rPr lang="en-US" sz="2800" dirty="0">
                <a:latin typeface="Book Antiqua" panose="02040602050305030304" pitchFamily="18" charset="0"/>
              </a:rPr>
              <a:t> </a:t>
            </a:r>
            <a:r>
              <a:rPr lang="ru-RU" sz="2800" dirty="0">
                <a:latin typeface="Book Antiqua" panose="02040602050305030304" pitchFamily="18" charset="0"/>
              </a:rPr>
              <a:t>БЕССЧЕТНЫЙ А.М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85" y="123948"/>
            <a:ext cx="5872199" cy="19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43" y="121023"/>
            <a:ext cx="8892749" cy="65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264" y="304967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Игры и материалы способствующие раскрытию одаренности 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68" y="2415360"/>
            <a:ext cx="2813132" cy="3750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206" y="2415360"/>
            <a:ext cx="4667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•</a:t>
            </a:r>
            <a:r>
              <a:rPr lang="ru-RU" sz="2800" dirty="0" smtClean="0">
                <a:latin typeface="Book Antiqua" panose="02040602050305030304" pitchFamily="18" charset="0"/>
              </a:rPr>
              <a:t>Пазлы</a:t>
            </a:r>
          </a:p>
          <a:p>
            <a:endParaRPr lang="ru-RU" sz="2800" dirty="0">
              <a:latin typeface="Book Antiqua" panose="02040602050305030304" pitchFamily="18" charset="0"/>
            </a:endParaRPr>
          </a:p>
          <a:p>
            <a:r>
              <a:rPr lang="ru-RU" sz="2800" dirty="0">
                <a:latin typeface="Book Antiqua" panose="02040602050305030304" pitchFamily="18" charset="0"/>
              </a:rPr>
              <a:t>•3</a:t>
            </a:r>
            <a:r>
              <a:rPr lang="en-US" sz="2800" dirty="0">
                <a:latin typeface="Book Antiqua" panose="02040602050305030304" pitchFamily="18" charset="0"/>
              </a:rPr>
              <a:t>D-</a:t>
            </a:r>
            <a:r>
              <a:rPr lang="ru-RU" sz="2800" dirty="0" err="1" smtClean="0">
                <a:latin typeface="Book Antiqua" panose="02040602050305030304" pitchFamily="18" charset="0"/>
              </a:rPr>
              <a:t>пазлы</a:t>
            </a:r>
            <a:endParaRPr lang="ru-RU" sz="2800" dirty="0" smtClean="0">
              <a:latin typeface="Book Antiqua" panose="02040602050305030304" pitchFamily="18" charset="0"/>
            </a:endParaRPr>
          </a:p>
          <a:p>
            <a:endParaRPr lang="ru-RU" sz="2800" dirty="0">
              <a:latin typeface="Book Antiqua" panose="02040602050305030304" pitchFamily="18" charset="0"/>
            </a:endParaRPr>
          </a:p>
          <a:p>
            <a:r>
              <a:rPr lang="ru-RU" sz="2800" dirty="0">
                <a:latin typeface="Book Antiqua" panose="02040602050305030304" pitchFamily="18" charset="0"/>
              </a:rPr>
              <a:t>•</a:t>
            </a:r>
            <a:r>
              <a:rPr lang="ru-RU" sz="2800" dirty="0" err="1">
                <a:latin typeface="Book Antiqua" panose="02040602050305030304" pitchFamily="18" charset="0"/>
              </a:rPr>
              <a:t>Танграм</a:t>
            </a:r>
            <a:r>
              <a:rPr lang="ru-RU" sz="2800" dirty="0">
                <a:latin typeface="Book Antiqua" panose="0204060205030503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4" y="2415360"/>
            <a:ext cx="3823088" cy="390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22" y="1058090"/>
            <a:ext cx="5173981" cy="51739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51948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Головоломки конструкторы </a:t>
            </a:r>
            <a:endParaRPr lang="ru-RU" sz="28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1A34"/>
                </a:solidFill>
                <a:latin typeface="GTEestiPro"/>
              </a:rPr>
              <a:t/>
            </a:r>
            <a:br>
              <a:rPr lang="ru-RU" dirty="0">
                <a:solidFill>
                  <a:srgbClr val="001A34"/>
                </a:solidFill>
                <a:latin typeface="GTEestiPro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2" y="1058090"/>
            <a:ext cx="5261301" cy="52613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89320" y="1980580"/>
            <a:ext cx="6309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Book Antiqua" panose="02040602050305030304" pitchFamily="18" charset="0"/>
              </a:rPr>
              <a:t>Развитие логического </a:t>
            </a:r>
            <a:r>
              <a:rPr lang="ru-RU" sz="2400" dirty="0" smtClean="0">
                <a:latin typeface="Book Antiqua" panose="02040602050305030304" pitchFamily="18" charset="0"/>
              </a:rPr>
              <a:t>мышления</a:t>
            </a:r>
            <a:endParaRPr lang="ru-RU" sz="2400" dirty="0">
              <a:latin typeface="Book Antiqua" panose="02040602050305030304" pitchFamily="18" charset="0"/>
            </a:endParaRPr>
          </a:p>
          <a:p>
            <a:r>
              <a:rPr lang="ru-RU" sz="2400" dirty="0" smtClean="0">
                <a:latin typeface="Book Antiqua" panose="0204060205030503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Развитие пространственного воображения</a:t>
            </a:r>
            <a:r>
              <a:rPr lang="ru-RU" sz="2400" dirty="0">
                <a:latin typeface="Book Antiqua" panose="02040602050305030304" pitchFamily="18" charset="0"/>
              </a:rPr>
              <a:t>. 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Развитие </a:t>
            </a:r>
            <a:r>
              <a:rPr lang="ru-RU" sz="2400" dirty="0">
                <a:latin typeface="Book Antiqua" panose="02040602050305030304" pitchFamily="18" charset="0"/>
              </a:rPr>
              <a:t>творческого мышления. 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Развитие </a:t>
            </a:r>
            <a:r>
              <a:rPr lang="ru-RU" sz="2400" dirty="0">
                <a:latin typeface="Book Antiqua" panose="02040602050305030304" pitchFamily="18" charset="0"/>
              </a:rPr>
              <a:t>навыков сотрудничества и коммуникации. </a:t>
            </a:r>
            <a:endParaRPr lang="ru-RU" sz="2400" i="0" dirty="0"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340" t="11465" r="12454" b="6081"/>
          <a:stretch/>
        </p:blipFill>
        <p:spPr>
          <a:xfrm>
            <a:off x="204864" y="891743"/>
            <a:ext cx="6517941" cy="40718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34845" y="4545613"/>
            <a:ext cx="1287960" cy="4180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66859" y="513647"/>
            <a:ext cx="4985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Book Antiqua" panose="02040602050305030304" pitchFamily="18" charset="0"/>
              </a:rPr>
              <a:t>Развивают умственные способности. 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Тренируют </a:t>
            </a:r>
            <a:r>
              <a:rPr lang="ru-RU" sz="2400" dirty="0">
                <a:latin typeface="Book Antiqua" panose="02040602050305030304" pitchFamily="18" charset="0"/>
              </a:rPr>
              <a:t>мелкую моторику. 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Вырабатывают </a:t>
            </a:r>
            <a:r>
              <a:rPr lang="ru-RU" sz="2400" dirty="0">
                <a:latin typeface="Book Antiqua" panose="02040602050305030304" pitchFamily="18" charset="0"/>
              </a:rPr>
              <a:t>настойчивость и стремление добиться поставленной цели</a:t>
            </a:r>
            <a:r>
              <a:rPr lang="ru-RU" sz="2400" dirty="0" smtClean="0">
                <a:latin typeface="Book Antiqua" panose="02040602050305030304" pitchFamily="18" charset="0"/>
              </a:rPr>
              <a:t>.</a:t>
            </a:r>
          </a:p>
          <a:p>
            <a:r>
              <a:rPr lang="ru-RU" sz="2400" dirty="0" smtClean="0">
                <a:latin typeface="Book Antiqua" panose="0204060205030503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Улучшают </a:t>
            </a:r>
            <a:r>
              <a:rPr lang="ru-RU" sz="2400" dirty="0">
                <a:latin typeface="Book Antiqua" panose="02040602050305030304" pitchFamily="18" charset="0"/>
              </a:rPr>
              <a:t>концентрацию и внимание</a:t>
            </a:r>
            <a:r>
              <a:rPr lang="ru-RU" sz="2400" dirty="0" smtClean="0">
                <a:latin typeface="Book Antiqua" panose="0204060205030503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 Antiqua" panose="02040602050305030304" pitchFamily="18" charset="0"/>
              </a:rPr>
              <a:t>Стимулируют </a:t>
            </a:r>
            <a:r>
              <a:rPr lang="ru-RU" sz="2400" dirty="0">
                <a:latin typeface="Book Antiqua" panose="02040602050305030304" pitchFamily="18" charset="0"/>
              </a:rPr>
              <a:t>креативность. </a:t>
            </a:r>
            <a:endParaRPr lang="ru-RU" sz="2400" i="0" dirty="0"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29" y="1193537"/>
            <a:ext cx="4690078" cy="4690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55" y="1345475"/>
            <a:ext cx="5776401" cy="38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670DE-BF26-4D3B-AF92-0C18D0F8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onsolas" panose="020B0609020204030204" pitchFamily="49" charset="0"/>
              </a:rPr>
              <a:t>Настольные игры в работе психолога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BF8692-77F7-4E9A-B16C-55B3FE06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6" y="1834503"/>
            <a:ext cx="10515600" cy="4351338"/>
          </a:xfrm>
        </p:spPr>
        <p:txBody>
          <a:bodyPr/>
          <a:lstStyle/>
          <a:p>
            <a:r>
              <a:rPr lang="ru-RU" dirty="0">
                <a:latin typeface="Consolas" panose="020B0609020204030204" pitchFamily="49" charset="0"/>
              </a:rPr>
              <a:t>Настольная игра – это готовый инструмент работы педагога-психолога; диагностическое средство; потенциал, позволяющий в игровой форме достигать развивающих и коррекционных результатов; увлеченность, радость, отвлечение от учебной деятельности и расслабление.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6AFCDB-B317-4CAB-929D-22EB2171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74" y="4345208"/>
            <a:ext cx="4141358" cy="272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55C0C-CD91-4B1D-9789-DFF94135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71" y="61187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onsolas" panose="020B0609020204030204" pitchFamily="49" charset="0"/>
              </a:rPr>
              <a:t>Гномы-вредители</a:t>
            </a:r>
            <a:br>
              <a:rPr lang="ru-RU" b="1" dirty="0">
                <a:latin typeface="Consolas" panose="020B0609020204030204" pitchFamily="49" charset="0"/>
              </a:rPr>
            </a:br>
            <a:r>
              <a:rPr lang="ru-RU" b="1" dirty="0">
                <a:latin typeface="Consolas" panose="020B0609020204030204" pitchFamily="49" charset="0"/>
              </a:rPr>
              <a:t/>
            </a:r>
            <a:br>
              <a:rPr lang="ru-RU" b="1" dirty="0">
                <a:latin typeface="Consolas" panose="020B0609020204030204" pitchFamily="49" charset="0"/>
              </a:rPr>
            </a:br>
            <a:endParaRPr lang="ru-RU" b="1" dirty="0">
              <a:latin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42FF05-5B7B-4BBA-9F01-4C2B63786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4186" r="15334" b="5336"/>
          <a:stretch/>
        </p:blipFill>
        <p:spPr>
          <a:xfrm>
            <a:off x="669017" y="1681042"/>
            <a:ext cx="3249227" cy="42701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30F85D9-59E2-4FE1-B737-D4348D9B2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107" y="1937440"/>
            <a:ext cx="7729601" cy="3757365"/>
          </a:xfrm>
        </p:spPr>
        <p:txBody>
          <a:bodyPr/>
          <a:lstStyle/>
          <a:p>
            <a:r>
              <a:rPr lang="ru-RU" b="1" dirty="0">
                <a:latin typeface="Consolas" panose="020B0609020204030204" pitchFamily="49" charset="0"/>
              </a:rPr>
              <a:t>Возраст</a:t>
            </a:r>
            <a:r>
              <a:rPr lang="ru-RU" dirty="0">
                <a:latin typeface="Consolas" panose="020B0609020204030204" pitchFamily="49" charset="0"/>
              </a:rPr>
              <a:t>: от 8 лет. </a:t>
            </a:r>
          </a:p>
          <a:p>
            <a:r>
              <a:rPr lang="ru-RU" b="1" dirty="0">
                <a:latin typeface="Consolas" panose="020B0609020204030204" pitchFamily="49" charset="0"/>
              </a:rPr>
              <a:t>Количество игроков</a:t>
            </a:r>
            <a:r>
              <a:rPr lang="ru-RU" dirty="0">
                <a:latin typeface="Consolas" panose="020B0609020204030204" pitchFamily="49" charset="0"/>
              </a:rPr>
              <a:t>: от 2 до 10 (12).</a:t>
            </a:r>
          </a:p>
          <a:p>
            <a:r>
              <a:rPr lang="ru-RU" b="1" dirty="0" smtClean="0">
                <a:latin typeface="Consolas" panose="020B0609020204030204" pitchFamily="49" charset="0"/>
              </a:rPr>
              <a:t>Длительность </a:t>
            </a:r>
            <a:r>
              <a:rPr lang="ru-RU" b="1" dirty="0">
                <a:latin typeface="Consolas" panose="020B0609020204030204" pitchFamily="49" charset="0"/>
              </a:rPr>
              <a:t>партии</a:t>
            </a:r>
            <a:r>
              <a:rPr lang="ru-RU" dirty="0">
                <a:latin typeface="Consolas" panose="020B0609020204030204" pitchFamily="49" charset="0"/>
              </a:rPr>
              <a:t>: от 10 до 30 минут.</a:t>
            </a:r>
          </a:p>
        </p:txBody>
      </p:sp>
    </p:spTree>
    <p:extLst>
      <p:ext uri="{BB962C8B-B14F-4D97-AF65-F5344CB8AC3E}">
        <p14:creationId xmlns:p14="http://schemas.microsoft.com/office/powerpoint/2010/main" val="1491160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736x/7e/3c/6b/7e3c6b078d4233ff336a237d5b92c9f0.jpg">
            <a:extLst>
              <a:ext uri="{FF2B5EF4-FFF2-40B4-BE49-F238E27FC236}">
                <a16:creationId xmlns:a16="http://schemas.microsoft.com/office/drawing/2014/main" id="{341258FF-73A0-4E01-B749-E27833F2E7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1" y="373545"/>
            <a:ext cx="9497292" cy="6348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8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1.userapi.com/s/v1/ig2/uuVQfq5GDL0zpDC12r2Z69GQ2oGqsfP8OVkLW8ADd_VsqIP70CtA32w58QkltwtqSY_T1_xr-yC-2Nz-3f7HjYrd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8" y="159001"/>
            <a:ext cx="8686800" cy="6542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63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988" y="182246"/>
            <a:ext cx="10515600" cy="1325563"/>
          </a:xfrm>
        </p:spPr>
        <p:txBody>
          <a:bodyPr/>
          <a:lstStyle/>
          <a:p>
            <a:pPr algn="ctr"/>
            <a:r>
              <a:rPr lang="ru-RU" b="1" i="1" dirty="0" smtClean="0">
                <a:latin typeface="Consolas" panose="020B0609020204030204" pitchFamily="49" charset="0"/>
              </a:rPr>
              <a:t>Я </a:t>
            </a:r>
            <a:r>
              <a:rPr lang="ru-RU" b="1" i="1" dirty="0" err="1" smtClean="0">
                <a:latin typeface="Consolas" panose="020B0609020204030204" pitchFamily="49" charset="0"/>
              </a:rPr>
              <a:t>бананчик</a:t>
            </a:r>
            <a:endParaRPr lang="ru-RU" b="1" i="1" dirty="0">
              <a:latin typeface="Consolas" panose="020B0609020204030204" pitchFamily="49" charset="0"/>
            </a:endParaRP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r="10690" b="1012"/>
          <a:stretch/>
        </p:blipFill>
        <p:spPr bwMode="auto">
          <a:xfrm>
            <a:off x="169818" y="1821316"/>
            <a:ext cx="3108960" cy="40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3" y="1664562"/>
            <a:ext cx="786384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9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ОДАРЕННОСТЬ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95194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Это «систематическое,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074" y="3739969"/>
            <a:ext cx="4561115" cy="29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onsolas" panose="020B0609020204030204" pitchFamily="49" charset="0"/>
              </a:rPr>
              <a:t>Дикие Эмоции</a:t>
            </a:r>
            <a:endParaRPr lang="ru-RU" dirty="0">
              <a:latin typeface="Consolas" panose="020B06090202040302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0" y="1907177"/>
            <a:ext cx="3821892" cy="4580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35" y="1782770"/>
            <a:ext cx="6837181" cy="48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8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настольных игр: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" y="1786435"/>
            <a:ext cx="8449491" cy="4718867"/>
          </a:xfrm>
        </p:spPr>
        <p:txBody>
          <a:bodyPr/>
          <a:lstStyle/>
          <a:p>
            <a:r>
              <a:rPr lang="ru-RU" dirty="0" smtClean="0"/>
              <a:t>На </a:t>
            </a:r>
            <a:r>
              <a:rPr lang="ru-RU" dirty="0"/>
              <a:t>эмоции и пантомиму: </a:t>
            </a:r>
            <a:r>
              <a:rPr lang="ru-RU" b="1" dirty="0"/>
              <a:t>«</a:t>
            </a:r>
            <a:r>
              <a:rPr lang="ru-RU" b="1" dirty="0" err="1"/>
              <a:t>Имаджинариум</a:t>
            </a:r>
            <a:r>
              <a:rPr lang="ru-RU" dirty="0"/>
              <a:t>», </a:t>
            </a:r>
            <a:r>
              <a:rPr lang="ru-RU" b="1" dirty="0"/>
              <a:t>«</a:t>
            </a:r>
            <a:r>
              <a:rPr lang="ru-RU" b="1" dirty="0" err="1"/>
              <a:t>Activity</a:t>
            </a:r>
            <a:r>
              <a:rPr lang="ru-RU" b="1" dirty="0"/>
              <a:t>», «Крокодил».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</a:p>
          <a:p>
            <a:r>
              <a:rPr lang="ru-RU" dirty="0" smtClean="0"/>
              <a:t>На </a:t>
            </a:r>
            <a:r>
              <a:rPr lang="ru-RU" dirty="0"/>
              <a:t>кооперацию (командные): </a:t>
            </a:r>
            <a:r>
              <a:rPr lang="ru-RU" b="1" dirty="0" smtClean="0"/>
              <a:t>«Гномы вредители»</a:t>
            </a:r>
            <a:r>
              <a:rPr lang="ru-RU" dirty="0" smtClean="0"/>
              <a:t>, </a:t>
            </a:r>
            <a:r>
              <a:rPr lang="ru-RU" b="1" dirty="0" smtClean="0"/>
              <a:t>«Дикие эмоции», </a:t>
            </a:r>
            <a:r>
              <a:rPr lang="ru-RU" dirty="0"/>
              <a:t>различные </a:t>
            </a:r>
            <a:r>
              <a:rPr lang="ru-RU" dirty="0" err="1"/>
              <a:t>квесты</a:t>
            </a:r>
            <a:r>
              <a:rPr lang="ru-RU" dirty="0"/>
              <a:t> в коробках (игроки против игры, а не друг против друга).</a:t>
            </a:r>
            <a:br>
              <a:rPr lang="ru-RU" dirty="0"/>
            </a:br>
            <a:r>
              <a:rPr lang="ru-RU" dirty="0" smtClean="0"/>
              <a:t> </a:t>
            </a:r>
          </a:p>
          <a:p>
            <a:r>
              <a:rPr lang="ru-RU" dirty="0" smtClean="0"/>
              <a:t>На </a:t>
            </a:r>
            <a:r>
              <a:rPr lang="ru-RU" dirty="0"/>
              <a:t>диалог и объяснения: </a:t>
            </a:r>
            <a:r>
              <a:rPr lang="ru-RU" b="1" dirty="0"/>
              <a:t>«</a:t>
            </a:r>
            <a:r>
              <a:rPr lang="ru-RU" b="1" dirty="0" err="1"/>
              <a:t>Alias</a:t>
            </a:r>
            <a:r>
              <a:rPr lang="ru-RU" b="1" dirty="0"/>
              <a:t>» </a:t>
            </a:r>
            <a:r>
              <a:rPr lang="ru-RU" dirty="0"/>
              <a:t>(Скажи иначе</a:t>
            </a:r>
            <a:r>
              <a:rPr lang="ru-RU" dirty="0" smtClean="0"/>
              <a:t>), </a:t>
            </a:r>
            <a:r>
              <a:rPr lang="ru-RU" b="1" dirty="0" smtClean="0"/>
              <a:t>«Шляпа».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7" b="99669" l="6742" r="980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476" y="539387"/>
            <a:ext cx="33909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3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974D9-3FDB-4375-83A2-52B8BFA8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93" y="426071"/>
            <a:ext cx="11006767" cy="1325563"/>
          </a:xfrm>
        </p:spPr>
        <p:txBody>
          <a:bodyPr/>
          <a:lstStyle/>
          <a:p>
            <a:r>
              <a:rPr lang="ru-RU" b="1" dirty="0" smtClean="0">
                <a:latin typeface="Consolas" panose="020B0609020204030204" pitchFamily="49" charset="0"/>
              </a:rPr>
              <a:t>Ресурсы где можно найти и распечатать игры</a:t>
            </a:r>
            <a:endParaRPr lang="ru-RU" b="1" dirty="0">
              <a:latin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39299-740F-4A09-923E-9A753F45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1" y="3498543"/>
            <a:ext cx="2663140" cy="25284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DBDF4-E488-4990-835A-67FE40A6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704" y="3562249"/>
            <a:ext cx="2597613" cy="24647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1673" y="2287610"/>
            <a:ext cx="3768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nsolas" panose="020B0609020204030204" pitchFamily="49" charset="0"/>
              </a:rPr>
              <a:t>Сайт с настольными играми</a:t>
            </a:r>
            <a:endParaRPr lang="ru-RU" sz="2800" b="1" dirty="0">
              <a:latin typeface="Consolas" panose="020B06090202040302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51273" y="2085253"/>
            <a:ext cx="37407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nsolas" panose="020B0609020204030204" pitchFamily="49" charset="0"/>
              </a:rPr>
              <a:t>Группа в контакте с настольными играми </a:t>
            </a:r>
            <a:endParaRPr lang="ru-RU" sz="2800" b="1" dirty="0">
              <a:latin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1204" y="2516140"/>
            <a:ext cx="4027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nsolas" panose="020B0609020204030204" pitchFamily="49" charset="0"/>
              </a:rPr>
              <a:t>Гномы вредители</a:t>
            </a:r>
            <a:endParaRPr lang="ru-RU" sz="2800" b="1" dirty="0">
              <a:latin typeface="Consolas" panose="020B06090202040302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22" y="3470248"/>
            <a:ext cx="2566555" cy="2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557" y="323806"/>
            <a:ext cx="1053966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ПО ВИДУ ДЕЯТЕЛЬНОСТИ ВЫДЕЛЕНЫ СЛЕДУЮЩИЕ ВИДЫ ОДАРЕННОСТИ: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458334"/>
              </p:ext>
            </p:extLst>
          </p:nvPr>
        </p:nvGraphicFramePr>
        <p:xfrm>
          <a:off x="265611" y="1649369"/>
          <a:ext cx="11438709" cy="520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8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17" y="204703"/>
            <a:ext cx="1192329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УСЛОВИЯ К РАЗВИТИЮ СПОСОБНОСТЕЙ И ТАЛАНТА У ДЕТЕЙ С ОВЗ: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164" y="18637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1. Готовность образовательных учреждений (материальная, ресурсная, психологическая) принять детей с ограниченными возможностями здоровья. </a:t>
            </a:r>
          </a:p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2. Создание всех необходимых условий для успешного включения детей в учебную и творческую деятельность.</a:t>
            </a:r>
          </a:p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 3. Вовлечение детей с ограниченными возможностями здоровья в творческую деятельность, что способствует укреплению их психического и физического здоровья, преодолению комплекса неполноценности, улучшению психоэмоционального состояния. </a:t>
            </a:r>
          </a:p>
        </p:txBody>
      </p:sp>
    </p:spTree>
    <p:extLst>
      <p:ext uri="{BB962C8B-B14F-4D97-AF65-F5344CB8AC3E}">
        <p14:creationId xmlns:p14="http://schemas.microsoft.com/office/powerpoint/2010/main" val="4962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125" y="475795"/>
            <a:ext cx="11762875" cy="519348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4. Создание ситуации успеха (поддержка, организация конкурсов, выставок, концертов, фестивалей). </a:t>
            </a:r>
          </a:p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5. Психолого-педагогическое сопровождение развития детей с ОВЗ, создание возможностей самореализации в творчестве и познании. </a:t>
            </a:r>
          </a:p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6. Психологическая поддержка родителей детей с ОВЗ с участием всех специалистов, работающих с ребенком.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34794" y="3364749"/>
            <a:ext cx="4351536" cy="33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870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СТУПЕНИ К РАЗВИТИЮ СПОСОБНОСТЕЙ И ТАЛАНТОВ ДЕТЕЙ С ОВЗ</a:t>
            </a:r>
            <a:br>
              <a:rPr lang="ru-RU" b="1" dirty="0">
                <a:latin typeface="Book Antiqua" panose="02040602050305030304" pitchFamily="18" charset="0"/>
              </a:rPr>
            </a:br>
            <a:endParaRPr lang="ru-RU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471415"/>
              </p:ext>
            </p:extLst>
          </p:nvPr>
        </p:nvGraphicFramePr>
        <p:xfrm>
          <a:off x="527957" y="2065383"/>
          <a:ext cx="11136086" cy="449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0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2777"/>
            <a:ext cx="10515600" cy="1325563"/>
          </a:xfrm>
        </p:spPr>
        <p:txBody>
          <a:bodyPr/>
          <a:lstStyle/>
          <a:p>
            <a:r>
              <a:rPr lang="ru-RU" b="1" dirty="0">
                <a:latin typeface="Book Antiqua" panose="02040602050305030304" pitchFamily="18" charset="0"/>
              </a:rPr>
              <a:t>ПРАКТИЧЕСКОЕ ЗАДАНИЕ</a:t>
            </a:r>
          </a:p>
        </p:txBody>
      </p:sp>
      <p:pic>
        <p:nvPicPr>
          <p:cNvPr id="4" name="Рисунок 3" descr="https://thepresentation.ru/img/tmb/2/135445/ed73e7f0acbc3dfa850f6b74cc8f3904-800x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21593" r="12449" b="8922"/>
          <a:stretch/>
        </p:blipFill>
        <p:spPr bwMode="auto">
          <a:xfrm>
            <a:off x="2780731" y="2389337"/>
            <a:ext cx="6453506" cy="396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573" y="1284020"/>
            <a:ext cx="657382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atin typeface="Book Antiqua" panose="02040602050305030304" pitchFamily="18" charset="0"/>
              </a:rPr>
              <a:t>Условие задачи: Попробуйте обвести этот рисунок, не отрывая карандаш от бумаги </a:t>
            </a:r>
          </a:p>
        </p:txBody>
      </p:sp>
    </p:spTree>
    <p:extLst>
      <p:ext uri="{BB962C8B-B14F-4D97-AF65-F5344CB8AC3E}">
        <p14:creationId xmlns:p14="http://schemas.microsoft.com/office/powerpoint/2010/main" val="15616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045081" y="577516"/>
            <a:ext cx="7827687" cy="5678905"/>
            <a:chOff x="2808229" y="1391198"/>
            <a:chExt cx="6294805" cy="464966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3170" t="23530" r="8117" b="6026"/>
            <a:stretch/>
          </p:blipFill>
          <p:spPr>
            <a:xfrm>
              <a:off x="2835872" y="1852863"/>
              <a:ext cx="6239518" cy="4188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808229" y="1391198"/>
              <a:ext cx="629480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Book Antiqua" panose="02040602050305030304" pitchFamily="18" charset="0"/>
                </a:rPr>
                <a:t>Решение задачи: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69" b="1165"/>
          <a:stretch/>
        </p:blipFill>
        <p:spPr>
          <a:xfrm>
            <a:off x="3245835" y="395180"/>
            <a:ext cx="5877384" cy="5907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6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423</Words>
  <Application>Microsoft Office PowerPoint</Application>
  <PresentationFormat>Широкоэкранный</PresentationFormat>
  <Paragraphs>66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Book Antiqua</vt:lpstr>
      <vt:lpstr>Calibri</vt:lpstr>
      <vt:lpstr>Calibri Light</vt:lpstr>
      <vt:lpstr>Consolas</vt:lpstr>
      <vt:lpstr>GTEestiPro</vt:lpstr>
      <vt:lpstr>Times New Roman</vt:lpstr>
      <vt:lpstr>Тема Office</vt:lpstr>
      <vt:lpstr>Раскрытие потенциала: методики развития способностей у детей с ОВЗ</vt:lpstr>
      <vt:lpstr>ОДАРЕННОСТЬ</vt:lpstr>
      <vt:lpstr>ПО ВИДУ ДЕЯТЕЛЬНОСТИ ВЫДЕЛЕНЫ СЛЕДУЮЩИЕ ВИДЫ ОДАРЕННОСТИ:</vt:lpstr>
      <vt:lpstr>УСЛОВИЯ К РАЗВИТИЮ СПОСОБНОСТЕЙ И ТАЛАНТА У ДЕТЕЙ С ОВЗ:</vt:lpstr>
      <vt:lpstr>Презентация PowerPoint</vt:lpstr>
      <vt:lpstr>СТУПЕНИ К РАЗВИТИЮ СПОСОБНОСТЕЙ И ТАЛАНТОВ ДЕТЕЙ С ОВЗ </vt:lpstr>
      <vt:lpstr>ПРАКТИЧЕСКОЕ ЗАДАНИЕ</vt:lpstr>
      <vt:lpstr>Презентация PowerPoint</vt:lpstr>
      <vt:lpstr>Презентация PowerPoint</vt:lpstr>
      <vt:lpstr>Презентация PowerPoint</vt:lpstr>
      <vt:lpstr>Игры и материалы способствующие раскрытию одаренности </vt:lpstr>
      <vt:lpstr>Презентация PowerPoint</vt:lpstr>
      <vt:lpstr>Презентация PowerPoint</vt:lpstr>
      <vt:lpstr>Презентация PowerPoint</vt:lpstr>
      <vt:lpstr>Настольные игры в работе психолога</vt:lpstr>
      <vt:lpstr>Гномы-вредители  </vt:lpstr>
      <vt:lpstr>Презентация PowerPoint</vt:lpstr>
      <vt:lpstr>Презентация PowerPoint</vt:lpstr>
      <vt:lpstr>Я бананчик</vt:lpstr>
      <vt:lpstr>Дикие Эмоции</vt:lpstr>
      <vt:lpstr>Примеры настольных игр: </vt:lpstr>
      <vt:lpstr>Ресурсы где можно найти и распечатать игры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ОДАРЕННОСТЬ И ДЕТИ С ОВЗ</dc:title>
  <dc:creator>Пользователь</dc:creator>
  <cp:lastModifiedBy>Пользователь</cp:lastModifiedBy>
  <cp:revision>49</cp:revision>
  <dcterms:created xsi:type="dcterms:W3CDTF">2024-11-15T02:47:50Z</dcterms:created>
  <dcterms:modified xsi:type="dcterms:W3CDTF">2026-02-24T08:14:49Z</dcterms:modified>
</cp:coreProperties>
</file>