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0" autoAdjust="0"/>
    <p:restoredTop sz="94660"/>
  </p:normalViewPr>
  <p:slideViewPr>
    <p:cSldViewPr>
      <p:cViewPr varScale="1">
        <p:scale>
          <a:sx n="54" d="100"/>
          <a:sy n="54" d="100"/>
        </p:scale>
        <p:origin x="18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32C9E9-332F-4DB4-BCB9-3C81F8793A6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0DFAA6-8259-499F-8852-DB1FA9AFC505}">
      <dgm:prSet phldrT="[Текст]"/>
      <dgm:spPr/>
      <dgm:t>
        <a:bodyPr/>
        <a:lstStyle/>
        <a:p>
          <a:r>
            <a:rPr lang="ru-RU" smtClean="0"/>
            <a:t>Специальные принципы</a:t>
          </a:r>
          <a:endParaRPr lang="ru-RU" dirty="0"/>
        </a:p>
      </dgm:t>
    </dgm:pt>
    <dgm:pt modelId="{1146EBD6-3C70-4D4D-AD51-66886E9F8B38}" type="parTrans" cxnId="{8D166171-250C-4B5F-9A08-0C6EF10D5A12}">
      <dgm:prSet/>
      <dgm:spPr/>
      <dgm:t>
        <a:bodyPr/>
        <a:lstStyle/>
        <a:p>
          <a:endParaRPr lang="ru-RU"/>
        </a:p>
      </dgm:t>
    </dgm:pt>
    <dgm:pt modelId="{3475CF52-DA78-486B-B891-5A9A528058EB}" type="sibTrans" cxnId="{8D166171-250C-4B5F-9A08-0C6EF10D5A12}">
      <dgm:prSet/>
      <dgm:spPr/>
      <dgm:t>
        <a:bodyPr/>
        <a:lstStyle/>
        <a:p>
          <a:endParaRPr lang="ru-RU"/>
        </a:p>
      </dgm:t>
    </dgm:pt>
    <dgm:pt modelId="{A5F2FDFC-24B9-4364-8512-A26E66067151}">
      <dgm:prSet phldrT="[Текст]" custT="1"/>
      <dgm:spPr/>
      <dgm:t>
        <a:bodyPr/>
        <a:lstStyle/>
        <a:p>
          <a:r>
            <a:rPr lang="ru-RU" sz="3200" dirty="0" smtClean="0"/>
            <a:t>Учет уровня речевого развития</a:t>
          </a:r>
          <a:r>
            <a:rPr lang="en-US" sz="3200" dirty="0" smtClean="0"/>
            <a:t>,</a:t>
          </a:r>
          <a:r>
            <a:rPr lang="ru-RU" sz="3200" dirty="0" smtClean="0"/>
            <a:t> типичных и индивидуальных особенностей речи</a:t>
          </a:r>
          <a:endParaRPr lang="ru-RU" sz="3200" dirty="0"/>
        </a:p>
      </dgm:t>
    </dgm:pt>
    <dgm:pt modelId="{07504371-BAD5-4B78-B7C9-2399790CCAF4}" type="parTrans" cxnId="{0048BCD3-C029-420B-B9A0-6D617F8A797A}">
      <dgm:prSet/>
      <dgm:spPr/>
      <dgm:t>
        <a:bodyPr/>
        <a:lstStyle/>
        <a:p>
          <a:endParaRPr lang="ru-RU"/>
        </a:p>
      </dgm:t>
    </dgm:pt>
    <dgm:pt modelId="{FB9914F9-8953-4970-BF03-C4BA5CE93C96}" type="sibTrans" cxnId="{0048BCD3-C029-420B-B9A0-6D617F8A797A}">
      <dgm:prSet/>
      <dgm:spPr/>
      <dgm:t>
        <a:bodyPr/>
        <a:lstStyle/>
        <a:p>
          <a:endParaRPr lang="ru-RU"/>
        </a:p>
      </dgm:t>
    </dgm:pt>
    <dgm:pt modelId="{29BFE319-A04D-45CF-88B3-D11E78D648C3}">
      <dgm:prSet phldrT="[Текст]" custT="1"/>
      <dgm:spPr/>
      <dgm:t>
        <a:bodyPr/>
        <a:lstStyle/>
        <a:p>
          <a:r>
            <a:rPr lang="ru-RU" sz="2800" dirty="0" smtClean="0"/>
            <a:t>Взаимосвязь   речевого общения</a:t>
          </a:r>
          <a:r>
            <a:rPr lang="en-US" sz="2800" dirty="0" smtClean="0"/>
            <a:t>,</a:t>
          </a:r>
          <a:r>
            <a:rPr lang="ru-RU" sz="2800" dirty="0" smtClean="0"/>
            <a:t> коррекции речи и обучения русскому языку как предмету</a:t>
          </a:r>
          <a:endParaRPr lang="ru-RU" sz="2800" dirty="0"/>
        </a:p>
      </dgm:t>
    </dgm:pt>
    <dgm:pt modelId="{315CDEE0-49A5-4CDD-879A-2308BE30A54B}" type="parTrans" cxnId="{CCCB2022-16D4-4640-A8E9-0B176B1535B1}">
      <dgm:prSet/>
      <dgm:spPr/>
      <dgm:t>
        <a:bodyPr/>
        <a:lstStyle/>
        <a:p>
          <a:endParaRPr lang="ru-RU"/>
        </a:p>
      </dgm:t>
    </dgm:pt>
    <dgm:pt modelId="{4475559B-95E1-4CCA-A1F3-4AA26865F4A6}" type="sibTrans" cxnId="{CCCB2022-16D4-4640-A8E9-0B176B1535B1}">
      <dgm:prSet/>
      <dgm:spPr/>
      <dgm:t>
        <a:bodyPr/>
        <a:lstStyle/>
        <a:p>
          <a:endParaRPr lang="ru-RU"/>
        </a:p>
      </dgm:t>
    </dgm:pt>
    <dgm:pt modelId="{4AEE76BB-54FE-4717-8BAF-77671D1E52FD}">
      <dgm:prSet phldrT="[Текст]" custT="1"/>
      <dgm:spPr/>
      <dgm:t>
        <a:bodyPr/>
        <a:lstStyle/>
        <a:p>
          <a:r>
            <a:rPr lang="ru-RU" sz="3200" dirty="0" smtClean="0"/>
            <a:t>Установление взаимосвязи между компонентами языка</a:t>
          </a:r>
          <a:endParaRPr lang="ru-RU" sz="3200" dirty="0"/>
        </a:p>
      </dgm:t>
    </dgm:pt>
    <dgm:pt modelId="{0292991A-211D-4B21-B77C-6F692543BD1F}" type="parTrans" cxnId="{6AE4ED95-7DD5-409D-B99D-05358D982349}">
      <dgm:prSet/>
      <dgm:spPr/>
      <dgm:t>
        <a:bodyPr/>
        <a:lstStyle/>
        <a:p>
          <a:endParaRPr lang="ru-RU"/>
        </a:p>
      </dgm:t>
    </dgm:pt>
    <dgm:pt modelId="{5F07B5BB-6855-49C3-A60D-B2DEF147FEA0}" type="sibTrans" cxnId="{6AE4ED95-7DD5-409D-B99D-05358D982349}">
      <dgm:prSet/>
      <dgm:spPr/>
      <dgm:t>
        <a:bodyPr/>
        <a:lstStyle/>
        <a:p>
          <a:endParaRPr lang="ru-RU"/>
        </a:p>
      </dgm:t>
    </dgm:pt>
    <dgm:pt modelId="{4D04BF58-3727-490B-A69A-C5654F8BEAA3}">
      <dgm:prSet phldrT="[Текст]" custT="1"/>
      <dgm:spPr/>
      <dgm:t>
        <a:bodyPr/>
        <a:lstStyle/>
        <a:p>
          <a:r>
            <a:rPr lang="ru-RU" sz="3200" dirty="0" smtClean="0"/>
            <a:t>Обучение</a:t>
          </a:r>
          <a:r>
            <a:rPr lang="ru-RU" sz="3000" dirty="0" smtClean="0"/>
            <a:t> языку на основе формирования языковых обобщений</a:t>
          </a:r>
          <a:endParaRPr lang="ru-RU" sz="3000" dirty="0"/>
        </a:p>
      </dgm:t>
    </dgm:pt>
    <dgm:pt modelId="{21C7299C-C8DB-4E20-BB5E-2C4D5D45DEC0}" type="parTrans" cxnId="{FE57D539-4208-4970-8E0C-574D7427F772}">
      <dgm:prSet/>
      <dgm:spPr/>
      <dgm:t>
        <a:bodyPr/>
        <a:lstStyle/>
        <a:p>
          <a:endParaRPr lang="ru-RU"/>
        </a:p>
      </dgm:t>
    </dgm:pt>
    <dgm:pt modelId="{C00131B9-EA16-4087-8D99-5B48E7929D07}" type="sibTrans" cxnId="{FE57D539-4208-4970-8E0C-574D7427F772}">
      <dgm:prSet/>
      <dgm:spPr/>
      <dgm:t>
        <a:bodyPr/>
        <a:lstStyle/>
        <a:p>
          <a:endParaRPr lang="ru-RU"/>
        </a:p>
      </dgm:t>
    </dgm:pt>
    <dgm:pt modelId="{DEBB6EE7-D4E6-4DF5-8392-79598D8888D8}" type="pres">
      <dgm:prSet presAssocID="{C032C9E9-332F-4DB4-BCB9-3C81F8793A6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48BA99-F9BD-458A-B620-05F029F7648C}" type="pres">
      <dgm:prSet presAssocID="{C032C9E9-332F-4DB4-BCB9-3C81F8793A64}" presName="matrix" presStyleCnt="0"/>
      <dgm:spPr/>
    </dgm:pt>
    <dgm:pt modelId="{B66EDF62-DC81-49E1-A165-A06676D938B4}" type="pres">
      <dgm:prSet presAssocID="{C032C9E9-332F-4DB4-BCB9-3C81F8793A64}" presName="tile1" presStyleLbl="node1" presStyleIdx="0" presStyleCnt="4"/>
      <dgm:spPr/>
      <dgm:t>
        <a:bodyPr/>
        <a:lstStyle/>
        <a:p>
          <a:endParaRPr lang="ru-RU"/>
        </a:p>
      </dgm:t>
    </dgm:pt>
    <dgm:pt modelId="{78947852-315E-4184-ACCC-4837CC998AA6}" type="pres">
      <dgm:prSet presAssocID="{C032C9E9-332F-4DB4-BCB9-3C81F8793A6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DB35B-3329-4890-B112-9214AE7259BC}" type="pres">
      <dgm:prSet presAssocID="{C032C9E9-332F-4DB4-BCB9-3C81F8793A64}" presName="tile2" presStyleLbl="node1" presStyleIdx="1" presStyleCnt="4" custLinFactNeighborX="-216" custLinFactNeighborY="-3039"/>
      <dgm:spPr/>
      <dgm:t>
        <a:bodyPr/>
        <a:lstStyle/>
        <a:p>
          <a:endParaRPr lang="ru-RU"/>
        </a:p>
      </dgm:t>
    </dgm:pt>
    <dgm:pt modelId="{DBB35548-641D-4B30-813B-6997C72B5934}" type="pres">
      <dgm:prSet presAssocID="{C032C9E9-332F-4DB4-BCB9-3C81F8793A6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C7F34-CD27-4B20-99CD-CD95658DE4D2}" type="pres">
      <dgm:prSet presAssocID="{C032C9E9-332F-4DB4-BCB9-3C81F8793A64}" presName="tile3" presStyleLbl="node1" presStyleIdx="2" presStyleCnt="4"/>
      <dgm:spPr/>
      <dgm:t>
        <a:bodyPr/>
        <a:lstStyle/>
        <a:p>
          <a:endParaRPr lang="ru-RU"/>
        </a:p>
      </dgm:t>
    </dgm:pt>
    <dgm:pt modelId="{D611B723-4608-4E6E-9017-D9717ADB23DB}" type="pres">
      <dgm:prSet presAssocID="{C032C9E9-332F-4DB4-BCB9-3C81F8793A6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DC421-1D16-4CB9-BFE8-2DEB551E34BA}" type="pres">
      <dgm:prSet presAssocID="{C032C9E9-332F-4DB4-BCB9-3C81F8793A64}" presName="tile4" presStyleLbl="node1" presStyleIdx="3" presStyleCnt="4"/>
      <dgm:spPr/>
      <dgm:t>
        <a:bodyPr/>
        <a:lstStyle/>
        <a:p>
          <a:endParaRPr lang="ru-RU"/>
        </a:p>
      </dgm:t>
    </dgm:pt>
    <dgm:pt modelId="{0E1E1BDE-2F11-421C-974D-66D4D0BC8E17}" type="pres">
      <dgm:prSet presAssocID="{C032C9E9-332F-4DB4-BCB9-3C81F8793A6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9C34B-8766-4422-B3E4-6D531A782F1A}" type="pres">
      <dgm:prSet presAssocID="{C032C9E9-332F-4DB4-BCB9-3C81F8793A64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2BBF6AB4-8E94-4CC4-8875-C800A593563B}" type="presOf" srcId="{C032C9E9-332F-4DB4-BCB9-3C81F8793A64}" destId="{DEBB6EE7-D4E6-4DF5-8392-79598D8888D8}" srcOrd="0" destOrd="0" presId="urn:microsoft.com/office/officeart/2005/8/layout/matrix1"/>
    <dgm:cxn modelId="{9C68163D-9083-465C-BD18-AC117FECF5AD}" type="presOf" srcId="{A5F2FDFC-24B9-4364-8512-A26E66067151}" destId="{78947852-315E-4184-ACCC-4837CC998AA6}" srcOrd="1" destOrd="0" presId="urn:microsoft.com/office/officeart/2005/8/layout/matrix1"/>
    <dgm:cxn modelId="{11A7EBF4-8B96-483F-8983-49519CE934D0}" type="presOf" srcId="{29BFE319-A04D-45CF-88B3-D11E78D648C3}" destId="{EC2DB35B-3329-4890-B112-9214AE7259BC}" srcOrd="0" destOrd="0" presId="urn:microsoft.com/office/officeart/2005/8/layout/matrix1"/>
    <dgm:cxn modelId="{CCCB2022-16D4-4640-A8E9-0B176B1535B1}" srcId="{8D0DFAA6-8259-499F-8852-DB1FA9AFC505}" destId="{29BFE319-A04D-45CF-88B3-D11E78D648C3}" srcOrd="1" destOrd="0" parTransId="{315CDEE0-49A5-4CDD-879A-2308BE30A54B}" sibTransId="{4475559B-95E1-4CCA-A1F3-4AA26865F4A6}"/>
    <dgm:cxn modelId="{35B14D0A-4A9E-483C-9554-84D5D01E379C}" type="presOf" srcId="{4AEE76BB-54FE-4717-8BAF-77671D1E52FD}" destId="{489C7F34-CD27-4B20-99CD-CD95658DE4D2}" srcOrd="0" destOrd="0" presId="urn:microsoft.com/office/officeart/2005/8/layout/matrix1"/>
    <dgm:cxn modelId="{FE57D539-4208-4970-8E0C-574D7427F772}" srcId="{8D0DFAA6-8259-499F-8852-DB1FA9AFC505}" destId="{4D04BF58-3727-490B-A69A-C5654F8BEAA3}" srcOrd="3" destOrd="0" parTransId="{21C7299C-C8DB-4E20-BB5E-2C4D5D45DEC0}" sibTransId="{C00131B9-EA16-4087-8D99-5B48E7929D07}"/>
    <dgm:cxn modelId="{DAC4D23D-5579-443B-932E-5D6F9ED6B1F1}" type="presOf" srcId="{A5F2FDFC-24B9-4364-8512-A26E66067151}" destId="{B66EDF62-DC81-49E1-A165-A06676D938B4}" srcOrd="0" destOrd="0" presId="urn:microsoft.com/office/officeart/2005/8/layout/matrix1"/>
    <dgm:cxn modelId="{84DE17EB-467A-4622-943C-91DD8E966B1D}" type="presOf" srcId="{4AEE76BB-54FE-4717-8BAF-77671D1E52FD}" destId="{D611B723-4608-4E6E-9017-D9717ADB23DB}" srcOrd="1" destOrd="0" presId="urn:microsoft.com/office/officeart/2005/8/layout/matrix1"/>
    <dgm:cxn modelId="{300C9FFB-F6FF-45C4-B99C-3CFEE2316936}" type="presOf" srcId="{4D04BF58-3727-490B-A69A-C5654F8BEAA3}" destId="{1B4DC421-1D16-4CB9-BFE8-2DEB551E34BA}" srcOrd="0" destOrd="0" presId="urn:microsoft.com/office/officeart/2005/8/layout/matrix1"/>
    <dgm:cxn modelId="{DB73C3D0-1040-49BB-B7A6-7131C4A8C543}" type="presOf" srcId="{29BFE319-A04D-45CF-88B3-D11E78D648C3}" destId="{DBB35548-641D-4B30-813B-6997C72B5934}" srcOrd="1" destOrd="0" presId="urn:microsoft.com/office/officeart/2005/8/layout/matrix1"/>
    <dgm:cxn modelId="{72DF955C-BA7F-4893-B011-68DEDDE82688}" type="presOf" srcId="{8D0DFAA6-8259-499F-8852-DB1FA9AFC505}" destId="{34A9C34B-8766-4422-B3E4-6D531A782F1A}" srcOrd="0" destOrd="0" presId="urn:microsoft.com/office/officeart/2005/8/layout/matrix1"/>
    <dgm:cxn modelId="{69A50083-E4C0-4998-8AD1-276B1E880481}" type="presOf" srcId="{4D04BF58-3727-490B-A69A-C5654F8BEAA3}" destId="{0E1E1BDE-2F11-421C-974D-66D4D0BC8E17}" srcOrd="1" destOrd="0" presId="urn:microsoft.com/office/officeart/2005/8/layout/matrix1"/>
    <dgm:cxn modelId="{0048BCD3-C029-420B-B9A0-6D617F8A797A}" srcId="{8D0DFAA6-8259-499F-8852-DB1FA9AFC505}" destId="{A5F2FDFC-24B9-4364-8512-A26E66067151}" srcOrd="0" destOrd="0" parTransId="{07504371-BAD5-4B78-B7C9-2399790CCAF4}" sibTransId="{FB9914F9-8953-4970-BF03-C4BA5CE93C96}"/>
    <dgm:cxn modelId="{8D166171-250C-4B5F-9A08-0C6EF10D5A12}" srcId="{C032C9E9-332F-4DB4-BCB9-3C81F8793A64}" destId="{8D0DFAA6-8259-499F-8852-DB1FA9AFC505}" srcOrd="0" destOrd="0" parTransId="{1146EBD6-3C70-4D4D-AD51-66886E9F8B38}" sibTransId="{3475CF52-DA78-486B-B891-5A9A528058EB}"/>
    <dgm:cxn modelId="{6AE4ED95-7DD5-409D-B99D-05358D982349}" srcId="{8D0DFAA6-8259-499F-8852-DB1FA9AFC505}" destId="{4AEE76BB-54FE-4717-8BAF-77671D1E52FD}" srcOrd="2" destOrd="0" parTransId="{0292991A-211D-4B21-B77C-6F692543BD1F}" sibTransId="{5F07B5BB-6855-49C3-A60D-B2DEF147FEA0}"/>
    <dgm:cxn modelId="{4CAFD131-4402-428D-B79D-F0013E17F238}" type="presParOf" srcId="{DEBB6EE7-D4E6-4DF5-8392-79598D8888D8}" destId="{9E48BA99-F9BD-458A-B620-05F029F7648C}" srcOrd="0" destOrd="0" presId="urn:microsoft.com/office/officeart/2005/8/layout/matrix1"/>
    <dgm:cxn modelId="{206523D5-0197-4FA2-BCE6-20491B3C41AB}" type="presParOf" srcId="{9E48BA99-F9BD-458A-B620-05F029F7648C}" destId="{B66EDF62-DC81-49E1-A165-A06676D938B4}" srcOrd="0" destOrd="0" presId="urn:microsoft.com/office/officeart/2005/8/layout/matrix1"/>
    <dgm:cxn modelId="{D2557993-77DD-4E17-B115-E7C8146BF5A9}" type="presParOf" srcId="{9E48BA99-F9BD-458A-B620-05F029F7648C}" destId="{78947852-315E-4184-ACCC-4837CC998AA6}" srcOrd="1" destOrd="0" presId="urn:microsoft.com/office/officeart/2005/8/layout/matrix1"/>
    <dgm:cxn modelId="{19DAAB8C-251E-4A28-B5D4-BAFF48ABFFE6}" type="presParOf" srcId="{9E48BA99-F9BD-458A-B620-05F029F7648C}" destId="{EC2DB35B-3329-4890-B112-9214AE7259BC}" srcOrd="2" destOrd="0" presId="urn:microsoft.com/office/officeart/2005/8/layout/matrix1"/>
    <dgm:cxn modelId="{A8CE7947-1893-40AE-8706-92FED058BFC8}" type="presParOf" srcId="{9E48BA99-F9BD-458A-B620-05F029F7648C}" destId="{DBB35548-641D-4B30-813B-6997C72B5934}" srcOrd="3" destOrd="0" presId="urn:microsoft.com/office/officeart/2005/8/layout/matrix1"/>
    <dgm:cxn modelId="{B8D510E9-A203-4748-8E96-7CBEA2F38025}" type="presParOf" srcId="{9E48BA99-F9BD-458A-B620-05F029F7648C}" destId="{489C7F34-CD27-4B20-99CD-CD95658DE4D2}" srcOrd="4" destOrd="0" presId="urn:microsoft.com/office/officeart/2005/8/layout/matrix1"/>
    <dgm:cxn modelId="{C280207D-93FD-40F7-BD4F-3552772FFD44}" type="presParOf" srcId="{9E48BA99-F9BD-458A-B620-05F029F7648C}" destId="{D611B723-4608-4E6E-9017-D9717ADB23DB}" srcOrd="5" destOrd="0" presId="urn:microsoft.com/office/officeart/2005/8/layout/matrix1"/>
    <dgm:cxn modelId="{E33F88F7-7EF5-423C-A0B0-C797B4628278}" type="presParOf" srcId="{9E48BA99-F9BD-458A-B620-05F029F7648C}" destId="{1B4DC421-1D16-4CB9-BFE8-2DEB551E34BA}" srcOrd="6" destOrd="0" presId="urn:microsoft.com/office/officeart/2005/8/layout/matrix1"/>
    <dgm:cxn modelId="{2C0ACB0D-D55C-4409-8332-12EFAF8E0DBA}" type="presParOf" srcId="{9E48BA99-F9BD-458A-B620-05F029F7648C}" destId="{0E1E1BDE-2F11-421C-974D-66D4D0BC8E17}" srcOrd="7" destOrd="0" presId="urn:microsoft.com/office/officeart/2005/8/layout/matrix1"/>
    <dgm:cxn modelId="{9BB9E58A-495E-4D88-973B-587C0E830518}" type="presParOf" srcId="{DEBB6EE7-D4E6-4DF5-8392-79598D8888D8}" destId="{34A9C34B-8766-4422-B3E4-6D531A782F1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4DA4D-A930-4DBA-8EF3-255D0A5FFE0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3C6854-2355-44AC-A426-9D5FFF83BB06}">
      <dgm:prSet phldrT="[Текст]" custT="1"/>
      <dgm:spPr/>
      <dgm:t>
        <a:bodyPr/>
        <a:lstStyle/>
        <a:p>
          <a:r>
            <a:rPr lang="ru-RU" sz="2400" dirty="0" smtClean="0"/>
            <a:t>Специальные карточки</a:t>
          </a:r>
          <a:r>
            <a:rPr lang="en-US" sz="2400" dirty="0" smtClean="0"/>
            <a:t>, </a:t>
          </a:r>
          <a:r>
            <a:rPr lang="ru-RU" sz="2400" dirty="0" smtClean="0"/>
            <a:t>таблицы</a:t>
          </a:r>
          <a:r>
            <a:rPr lang="ru-RU" sz="2200" dirty="0" smtClean="0"/>
            <a:t>.</a:t>
          </a:r>
          <a:endParaRPr lang="ru-RU" sz="2200" dirty="0"/>
        </a:p>
      </dgm:t>
    </dgm:pt>
    <dgm:pt modelId="{1BDF3208-F05B-4D73-9C94-0A3667CB81E2}" type="parTrans" cxnId="{FF562226-9CC0-4A3E-91B5-F7222B6E5030}">
      <dgm:prSet/>
      <dgm:spPr/>
      <dgm:t>
        <a:bodyPr/>
        <a:lstStyle/>
        <a:p>
          <a:endParaRPr lang="ru-RU"/>
        </a:p>
      </dgm:t>
    </dgm:pt>
    <dgm:pt modelId="{09FD7447-A476-4029-BD19-EE0E2B96831D}" type="sibTrans" cxnId="{FF562226-9CC0-4A3E-91B5-F7222B6E5030}">
      <dgm:prSet/>
      <dgm:spPr/>
      <dgm:t>
        <a:bodyPr/>
        <a:lstStyle/>
        <a:p>
          <a:endParaRPr lang="ru-RU"/>
        </a:p>
      </dgm:t>
    </dgm:pt>
    <dgm:pt modelId="{46E7A54B-D3C8-442E-90CF-D264354114EF}">
      <dgm:prSet phldrT="[Текст]" custT="1"/>
      <dgm:spPr/>
      <dgm:t>
        <a:bodyPr/>
        <a:lstStyle/>
        <a:p>
          <a:r>
            <a:rPr lang="ru-RU" sz="2400" dirty="0" smtClean="0"/>
            <a:t>Специальная организация словарной работы</a:t>
          </a:r>
          <a:endParaRPr lang="ru-RU" sz="2400" dirty="0"/>
        </a:p>
      </dgm:t>
    </dgm:pt>
    <dgm:pt modelId="{B9F82F1F-C76E-47FD-8461-C8AD25AE936A}" type="parTrans" cxnId="{B860CEA4-BDB3-4E18-866D-77D55C8138BB}">
      <dgm:prSet/>
      <dgm:spPr/>
      <dgm:t>
        <a:bodyPr/>
        <a:lstStyle/>
        <a:p>
          <a:endParaRPr lang="ru-RU"/>
        </a:p>
      </dgm:t>
    </dgm:pt>
    <dgm:pt modelId="{037330BA-66FF-4689-816B-AAAD185BEC2E}" type="sibTrans" cxnId="{B860CEA4-BDB3-4E18-866D-77D55C8138BB}">
      <dgm:prSet/>
      <dgm:spPr/>
      <dgm:t>
        <a:bodyPr/>
        <a:lstStyle/>
        <a:p>
          <a:endParaRPr lang="ru-RU"/>
        </a:p>
      </dgm:t>
    </dgm:pt>
    <dgm:pt modelId="{A6752215-3B9D-41DE-8EC0-57C7C18F74B0}">
      <dgm:prSet phldrT="[Текст]" custT="1"/>
      <dgm:spPr/>
      <dgm:t>
        <a:bodyPr/>
        <a:lstStyle/>
        <a:p>
          <a:r>
            <a:rPr lang="ru-RU" sz="2800" dirty="0" smtClean="0"/>
            <a:t> </a:t>
          </a:r>
          <a:r>
            <a:rPr lang="ru-RU" sz="2400" dirty="0" smtClean="0"/>
            <a:t>Моделирование грамматического материала</a:t>
          </a:r>
          <a:endParaRPr lang="ru-RU" sz="2400" dirty="0"/>
        </a:p>
      </dgm:t>
    </dgm:pt>
    <dgm:pt modelId="{A64A6109-B57C-40A1-A8F0-FC674115C09A}" type="parTrans" cxnId="{648B3C1C-0696-4953-9002-EBA3B5F5A016}">
      <dgm:prSet/>
      <dgm:spPr/>
      <dgm:t>
        <a:bodyPr/>
        <a:lstStyle/>
        <a:p>
          <a:endParaRPr lang="ru-RU"/>
        </a:p>
      </dgm:t>
    </dgm:pt>
    <dgm:pt modelId="{3311F022-841E-4A70-B893-D19CA29C1C0E}" type="sibTrans" cxnId="{648B3C1C-0696-4953-9002-EBA3B5F5A016}">
      <dgm:prSet/>
      <dgm:spPr/>
      <dgm:t>
        <a:bodyPr/>
        <a:lstStyle/>
        <a:p>
          <a:endParaRPr lang="ru-RU"/>
        </a:p>
      </dgm:t>
    </dgm:pt>
    <dgm:pt modelId="{DD1B4079-7DC3-4558-BA04-3F16D36C39F7}">
      <dgm:prSet phldrT="[Текст]" custT="1"/>
      <dgm:spPr/>
      <dgm:t>
        <a:bodyPr/>
        <a:lstStyle/>
        <a:p>
          <a:r>
            <a:rPr lang="ru-RU" sz="2400" dirty="0" smtClean="0"/>
            <a:t>Учёт  особенности речевого внимания и  памяти  у детей</a:t>
          </a:r>
          <a:endParaRPr lang="ru-RU" sz="2400" dirty="0"/>
        </a:p>
      </dgm:t>
    </dgm:pt>
    <dgm:pt modelId="{F073695C-6F50-4484-9E67-2FE60EE7DCFB}" type="parTrans" cxnId="{C7BE8A73-96DB-45A3-9AFE-C6C55BC839D7}">
      <dgm:prSet/>
      <dgm:spPr/>
      <dgm:t>
        <a:bodyPr/>
        <a:lstStyle/>
        <a:p>
          <a:endParaRPr lang="ru-RU"/>
        </a:p>
      </dgm:t>
    </dgm:pt>
    <dgm:pt modelId="{2A880848-E80B-46E7-9F04-FFDE3B43C9E9}" type="sibTrans" cxnId="{C7BE8A73-96DB-45A3-9AFE-C6C55BC839D7}">
      <dgm:prSet/>
      <dgm:spPr/>
      <dgm:t>
        <a:bodyPr/>
        <a:lstStyle/>
        <a:p>
          <a:endParaRPr lang="ru-RU"/>
        </a:p>
      </dgm:t>
    </dgm:pt>
    <dgm:pt modelId="{12971C5E-FBA3-4921-BE27-F71F84BBF2A6}">
      <dgm:prSet phldrT="[Текст]" custT="1"/>
      <dgm:spPr/>
      <dgm:t>
        <a:bodyPr/>
        <a:lstStyle/>
        <a:p>
          <a:r>
            <a:rPr lang="ru-RU" sz="2400" dirty="0" smtClean="0"/>
            <a:t>При проведении текущего опроса учитывать характер речевых нарушений</a:t>
          </a:r>
          <a:endParaRPr lang="ru-RU" sz="2400" dirty="0"/>
        </a:p>
      </dgm:t>
    </dgm:pt>
    <dgm:pt modelId="{54C674EA-E262-4B40-B1BE-6B09DDCA1C9A}" type="parTrans" cxnId="{B89D1DF3-1BB9-47CA-B7B2-06C566444EAC}">
      <dgm:prSet/>
      <dgm:spPr/>
      <dgm:t>
        <a:bodyPr/>
        <a:lstStyle/>
        <a:p>
          <a:endParaRPr lang="ru-RU"/>
        </a:p>
      </dgm:t>
    </dgm:pt>
    <dgm:pt modelId="{0EC46AC7-2695-42AF-B389-7C6562858919}" type="sibTrans" cxnId="{B89D1DF3-1BB9-47CA-B7B2-06C566444EAC}">
      <dgm:prSet/>
      <dgm:spPr/>
      <dgm:t>
        <a:bodyPr/>
        <a:lstStyle/>
        <a:p>
          <a:endParaRPr lang="ru-RU"/>
        </a:p>
      </dgm:t>
    </dgm:pt>
    <dgm:pt modelId="{63ACF968-BE5F-4C1A-A624-3808D6B17F25}" type="pres">
      <dgm:prSet presAssocID="{7E34DA4D-A930-4DBA-8EF3-255D0A5FFE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83B3E2-699F-43F4-A291-08E67E541ED0}" type="pres">
      <dgm:prSet presAssocID="{873C6854-2355-44AC-A426-9D5FFF83BB0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150807-5DA3-464F-9729-780F334E7050}" type="pres">
      <dgm:prSet presAssocID="{09FD7447-A476-4029-BD19-EE0E2B96831D}" presName="sibTrans" presStyleCnt="0"/>
      <dgm:spPr/>
    </dgm:pt>
    <dgm:pt modelId="{06695CF5-A4FC-44A3-A2AB-03C8910A119C}" type="pres">
      <dgm:prSet presAssocID="{46E7A54B-D3C8-442E-90CF-D264354114EF}" presName="node" presStyleLbl="node1" presStyleIdx="1" presStyleCnt="5" custLinFactNeighborX="-554" custLinFactNeighborY="-3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BC3B4A-9D76-4610-9B6E-981917EC510E}" type="pres">
      <dgm:prSet presAssocID="{037330BA-66FF-4689-816B-AAAD185BEC2E}" presName="sibTrans" presStyleCnt="0"/>
      <dgm:spPr/>
    </dgm:pt>
    <dgm:pt modelId="{339895AF-7EDA-4062-B551-6026F2E2D2CA}" type="pres">
      <dgm:prSet presAssocID="{A6752215-3B9D-41DE-8EC0-57C7C18F74B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F82B0-2CF8-49A6-8F8D-4BD1DFC26756}" type="pres">
      <dgm:prSet presAssocID="{3311F022-841E-4A70-B893-D19CA29C1C0E}" presName="sibTrans" presStyleCnt="0"/>
      <dgm:spPr/>
    </dgm:pt>
    <dgm:pt modelId="{D4BDDC95-931F-4717-BDE9-B2081BBEF0E0}" type="pres">
      <dgm:prSet presAssocID="{DD1B4079-7DC3-4558-BA04-3F16D36C39F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A5EE3-5DE1-4EA9-BA90-F6DD31BBBCC3}" type="pres">
      <dgm:prSet presAssocID="{2A880848-E80B-46E7-9F04-FFDE3B43C9E9}" presName="sibTrans" presStyleCnt="0"/>
      <dgm:spPr/>
    </dgm:pt>
    <dgm:pt modelId="{C0377157-42CE-4A36-A5E7-383D7DB88EBB}" type="pres">
      <dgm:prSet presAssocID="{12971C5E-FBA3-4921-BE27-F71F84BBF2A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B09CD7-1B6B-4288-B0CF-06C502836B07}" type="presOf" srcId="{A6752215-3B9D-41DE-8EC0-57C7C18F74B0}" destId="{339895AF-7EDA-4062-B551-6026F2E2D2CA}" srcOrd="0" destOrd="0" presId="urn:microsoft.com/office/officeart/2005/8/layout/default"/>
    <dgm:cxn modelId="{506E5C5A-AD96-4134-919F-225376D201E5}" type="presOf" srcId="{46E7A54B-D3C8-442E-90CF-D264354114EF}" destId="{06695CF5-A4FC-44A3-A2AB-03C8910A119C}" srcOrd="0" destOrd="0" presId="urn:microsoft.com/office/officeart/2005/8/layout/default"/>
    <dgm:cxn modelId="{648B3C1C-0696-4953-9002-EBA3B5F5A016}" srcId="{7E34DA4D-A930-4DBA-8EF3-255D0A5FFE06}" destId="{A6752215-3B9D-41DE-8EC0-57C7C18F74B0}" srcOrd="2" destOrd="0" parTransId="{A64A6109-B57C-40A1-A8F0-FC674115C09A}" sibTransId="{3311F022-841E-4A70-B893-D19CA29C1C0E}"/>
    <dgm:cxn modelId="{DEF6287B-8EDE-42B0-B393-700F2024CDC1}" type="presOf" srcId="{7E34DA4D-A930-4DBA-8EF3-255D0A5FFE06}" destId="{63ACF968-BE5F-4C1A-A624-3808D6B17F25}" srcOrd="0" destOrd="0" presId="urn:microsoft.com/office/officeart/2005/8/layout/default"/>
    <dgm:cxn modelId="{B89D1DF3-1BB9-47CA-B7B2-06C566444EAC}" srcId="{7E34DA4D-A930-4DBA-8EF3-255D0A5FFE06}" destId="{12971C5E-FBA3-4921-BE27-F71F84BBF2A6}" srcOrd="4" destOrd="0" parTransId="{54C674EA-E262-4B40-B1BE-6B09DDCA1C9A}" sibTransId="{0EC46AC7-2695-42AF-B389-7C6562858919}"/>
    <dgm:cxn modelId="{9E1CF2A4-24DB-4141-A92F-7D3872CB10BD}" type="presOf" srcId="{873C6854-2355-44AC-A426-9D5FFF83BB06}" destId="{9683B3E2-699F-43F4-A291-08E67E541ED0}" srcOrd="0" destOrd="0" presId="urn:microsoft.com/office/officeart/2005/8/layout/default"/>
    <dgm:cxn modelId="{FF562226-9CC0-4A3E-91B5-F7222B6E5030}" srcId="{7E34DA4D-A930-4DBA-8EF3-255D0A5FFE06}" destId="{873C6854-2355-44AC-A426-9D5FFF83BB06}" srcOrd="0" destOrd="0" parTransId="{1BDF3208-F05B-4D73-9C94-0A3667CB81E2}" sibTransId="{09FD7447-A476-4029-BD19-EE0E2B96831D}"/>
    <dgm:cxn modelId="{C7BE8A73-96DB-45A3-9AFE-C6C55BC839D7}" srcId="{7E34DA4D-A930-4DBA-8EF3-255D0A5FFE06}" destId="{DD1B4079-7DC3-4558-BA04-3F16D36C39F7}" srcOrd="3" destOrd="0" parTransId="{F073695C-6F50-4484-9E67-2FE60EE7DCFB}" sibTransId="{2A880848-E80B-46E7-9F04-FFDE3B43C9E9}"/>
    <dgm:cxn modelId="{A9B1F8E9-C098-459E-BB07-466698B3F796}" type="presOf" srcId="{12971C5E-FBA3-4921-BE27-F71F84BBF2A6}" destId="{C0377157-42CE-4A36-A5E7-383D7DB88EBB}" srcOrd="0" destOrd="0" presId="urn:microsoft.com/office/officeart/2005/8/layout/default"/>
    <dgm:cxn modelId="{6BDFBE53-DA0F-44D1-AF4A-7FBBE3A9751D}" type="presOf" srcId="{DD1B4079-7DC3-4558-BA04-3F16D36C39F7}" destId="{D4BDDC95-931F-4717-BDE9-B2081BBEF0E0}" srcOrd="0" destOrd="0" presId="urn:microsoft.com/office/officeart/2005/8/layout/default"/>
    <dgm:cxn modelId="{B860CEA4-BDB3-4E18-866D-77D55C8138BB}" srcId="{7E34DA4D-A930-4DBA-8EF3-255D0A5FFE06}" destId="{46E7A54B-D3C8-442E-90CF-D264354114EF}" srcOrd="1" destOrd="0" parTransId="{B9F82F1F-C76E-47FD-8461-C8AD25AE936A}" sibTransId="{037330BA-66FF-4689-816B-AAAD185BEC2E}"/>
    <dgm:cxn modelId="{D9B9E9D3-EBE4-4FE6-BB6F-A8B375A1DC0E}" type="presParOf" srcId="{63ACF968-BE5F-4C1A-A624-3808D6B17F25}" destId="{9683B3E2-699F-43F4-A291-08E67E541ED0}" srcOrd="0" destOrd="0" presId="urn:microsoft.com/office/officeart/2005/8/layout/default"/>
    <dgm:cxn modelId="{FA8EC74F-199D-4008-A369-DFEF7040F5F3}" type="presParOf" srcId="{63ACF968-BE5F-4C1A-A624-3808D6B17F25}" destId="{02150807-5DA3-464F-9729-780F334E7050}" srcOrd="1" destOrd="0" presId="urn:microsoft.com/office/officeart/2005/8/layout/default"/>
    <dgm:cxn modelId="{F291B479-F04E-474A-98A8-8AB471C4CF85}" type="presParOf" srcId="{63ACF968-BE5F-4C1A-A624-3808D6B17F25}" destId="{06695CF5-A4FC-44A3-A2AB-03C8910A119C}" srcOrd="2" destOrd="0" presId="urn:microsoft.com/office/officeart/2005/8/layout/default"/>
    <dgm:cxn modelId="{CC210F95-4BFA-4907-AEC2-F2D09ECBCF45}" type="presParOf" srcId="{63ACF968-BE5F-4C1A-A624-3808D6B17F25}" destId="{BFBC3B4A-9D76-4610-9B6E-981917EC510E}" srcOrd="3" destOrd="0" presId="urn:microsoft.com/office/officeart/2005/8/layout/default"/>
    <dgm:cxn modelId="{3D51C37C-C7C4-45ED-BE76-C8E6DD36C042}" type="presParOf" srcId="{63ACF968-BE5F-4C1A-A624-3808D6B17F25}" destId="{339895AF-7EDA-4062-B551-6026F2E2D2CA}" srcOrd="4" destOrd="0" presId="urn:microsoft.com/office/officeart/2005/8/layout/default"/>
    <dgm:cxn modelId="{66A7BB7B-4DA3-4CF2-A68B-6C808CBD76C9}" type="presParOf" srcId="{63ACF968-BE5F-4C1A-A624-3808D6B17F25}" destId="{38AF82B0-2CF8-49A6-8F8D-4BD1DFC26756}" srcOrd="5" destOrd="0" presId="urn:microsoft.com/office/officeart/2005/8/layout/default"/>
    <dgm:cxn modelId="{15187654-BCFC-4148-B261-4B4FA0321921}" type="presParOf" srcId="{63ACF968-BE5F-4C1A-A624-3808D6B17F25}" destId="{D4BDDC95-931F-4717-BDE9-B2081BBEF0E0}" srcOrd="6" destOrd="0" presId="urn:microsoft.com/office/officeart/2005/8/layout/default"/>
    <dgm:cxn modelId="{F2C5314A-26F1-4A1D-A08C-B194034AACF6}" type="presParOf" srcId="{63ACF968-BE5F-4C1A-A624-3808D6B17F25}" destId="{74CA5EE3-5DE1-4EA9-BA90-F6DD31BBBCC3}" srcOrd="7" destOrd="0" presId="urn:microsoft.com/office/officeart/2005/8/layout/default"/>
    <dgm:cxn modelId="{F98C3E51-C5FA-4358-A66F-30A6C149A2AF}" type="presParOf" srcId="{63ACF968-BE5F-4C1A-A624-3808D6B17F25}" destId="{C0377157-42CE-4A36-A5E7-383D7DB88EB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EDF62-DC81-49E1-A165-A06676D938B4}">
      <dsp:nvSpPr>
        <dsp:cNvPr id="0" name=""/>
        <dsp:cNvSpPr/>
      </dsp:nvSpPr>
      <dsp:spPr>
        <a:xfrm rot="16200000">
          <a:off x="980082" y="-980082"/>
          <a:ext cx="2369678" cy="43298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Учет уровня речевого развития</a:t>
          </a:r>
          <a:r>
            <a:rPr lang="en-US" sz="3200" kern="1200" dirty="0" smtClean="0"/>
            <a:t>,</a:t>
          </a:r>
          <a:r>
            <a:rPr lang="ru-RU" sz="3200" kern="1200" dirty="0" smtClean="0"/>
            <a:t> типичных и индивидуальных особенностей речи</a:t>
          </a:r>
          <a:endParaRPr lang="ru-RU" sz="3200" kern="1200" dirty="0"/>
        </a:p>
      </dsp:txBody>
      <dsp:txXfrm rot="5400000">
        <a:off x="-1" y="1"/>
        <a:ext cx="4329844" cy="1777258"/>
      </dsp:txXfrm>
    </dsp:sp>
    <dsp:sp modelId="{EC2DB35B-3329-4890-B112-9214AE7259BC}">
      <dsp:nvSpPr>
        <dsp:cNvPr id="0" name=""/>
        <dsp:cNvSpPr/>
      </dsp:nvSpPr>
      <dsp:spPr>
        <a:xfrm>
          <a:off x="4320491" y="0"/>
          <a:ext cx="4329844" cy="236967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Взаимосвязь   речевого общения</a:t>
          </a:r>
          <a:r>
            <a:rPr lang="en-US" sz="2800" kern="1200" dirty="0" smtClean="0"/>
            <a:t>,</a:t>
          </a:r>
          <a:r>
            <a:rPr lang="ru-RU" sz="2800" kern="1200" dirty="0" smtClean="0"/>
            <a:t> коррекции речи и обучения русскому языку как предмету</a:t>
          </a:r>
          <a:endParaRPr lang="ru-RU" sz="2800" kern="1200" dirty="0"/>
        </a:p>
      </dsp:txBody>
      <dsp:txXfrm>
        <a:off x="4320491" y="0"/>
        <a:ext cx="4329844" cy="1777258"/>
      </dsp:txXfrm>
    </dsp:sp>
    <dsp:sp modelId="{489C7F34-CD27-4B20-99CD-CD95658DE4D2}">
      <dsp:nvSpPr>
        <dsp:cNvPr id="0" name=""/>
        <dsp:cNvSpPr/>
      </dsp:nvSpPr>
      <dsp:spPr>
        <a:xfrm rot="10800000">
          <a:off x="0" y="2369678"/>
          <a:ext cx="4329844" cy="236967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Установление взаимосвязи между компонентами языка</a:t>
          </a:r>
          <a:endParaRPr lang="ru-RU" sz="3200" kern="1200" dirty="0"/>
        </a:p>
      </dsp:txBody>
      <dsp:txXfrm rot="10800000">
        <a:off x="0" y="2962098"/>
        <a:ext cx="4329844" cy="1777258"/>
      </dsp:txXfrm>
    </dsp:sp>
    <dsp:sp modelId="{1B4DC421-1D16-4CB9-BFE8-2DEB551E34BA}">
      <dsp:nvSpPr>
        <dsp:cNvPr id="0" name=""/>
        <dsp:cNvSpPr/>
      </dsp:nvSpPr>
      <dsp:spPr>
        <a:xfrm rot="5400000">
          <a:off x="5309926" y="1389595"/>
          <a:ext cx="2369678" cy="432984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Обучение</a:t>
          </a:r>
          <a:r>
            <a:rPr lang="ru-RU" sz="3000" kern="1200" dirty="0" smtClean="0"/>
            <a:t> языку на основе формирования языковых обобщений</a:t>
          </a:r>
          <a:endParaRPr lang="ru-RU" sz="3000" kern="1200" dirty="0"/>
        </a:p>
      </dsp:txBody>
      <dsp:txXfrm rot="-5400000">
        <a:off x="4329843" y="2962098"/>
        <a:ext cx="4329844" cy="1777258"/>
      </dsp:txXfrm>
    </dsp:sp>
    <dsp:sp modelId="{34A9C34B-8766-4422-B3E4-6D531A782F1A}">
      <dsp:nvSpPr>
        <dsp:cNvPr id="0" name=""/>
        <dsp:cNvSpPr/>
      </dsp:nvSpPr>
      <dsp:spPr>
        <a:xfrm>
          <a:off x="3030890" y="1777258"/>
          <a:ext cx="2597906" cy="118483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Специальные принципы</a:t>
          </a:r>
          <a:endParaRPr lang="ru-RU" sz="3000" kern="1200" dirty="0"/>
        </a:p>
      </dsp:txBody>
      <dsp:txXfrm>
        <a:off x="3088729" y="1835097"/>
        <a:ext cx="2482228" cy="1069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3B3E2-699F-43F4-A291-08E67E541ED0}">
      <dsp:nvSpPr>
        <dsp:cNvPr id="0" name=""/>
        <dsp:cNvSpPr/>
      </dsp:nvSpPr>
      <dsp:spPr>
        <a:xfrm>
          <a:off x="0" y="498474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Специальные карточки</a:t>
          </a:r>
          <a:r>
            <a:rPr lang="en-US" sz="2400" kern="1200" dirty="0" smtClean="0"/>
            <a:t>, </a:t>
          </a:r>
          <a:r>
            <a:rPr lang="ru-RU" sz="2400" kern="1200" dirty="0" smtClean="0"/>
            <a:t>таблицы</a:t>
          </a:r>
          <a:r>
            <a:rPr lang="ru-RU" sz="2200" kern="1200" dirty="0" smtClean="0"/>
            <a:t>.</a:t>
          </a:r>
          <a:endParaRPr lang="ru-RU" sz="2200" kern="1200" dirty="0"/>
        </a:p>
      </dsp:txBody>
      <dsp:txXfrm>
        <a:off x="0" y="498474"/>
        <a:ext cx="2714624" cy="1628775"/>
      </dsp:txXfrm>
    </dsp:sp>
    <dsp:sp modelId="{06695CF5-A4FC-44A3-A2AB-03C8910A119C}">
      <dsp:nvSpPr>
        <dsp:cNvPr id="0" name=""/>
        <dsp:cNvSpPr/>
      </dsp:nvSpPr>
      <dsp:spPr>
        <a:xfrm>
          <a:off x="2971048" y="434675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Специальная организация словарной работы</a:t>
          </a:r>
          <a:endParaRPr lang="ru-RU" sz="2400" kern="1200" dirty="0"/>
        </a:p>
      </dsp:txBody>
      <dsp:txXfrm>
        <a:off x="2971048" y="434675"/>
        <a:ext cx="2714624" cy="1628775"/>
      </dsp:txXfrm>
    </dsp:sp>
    <dsp:sp modelId="{339895AF-7EDA-4062-B551-6026F2E2D2CA}">
      <dsp:nvSpPr>
        <dsp:cNvPr id="0" name=""/>
        <dsp:cNvSpPr/>
      </dsp:nvSpPr>
      <dsp:spPr>
        <a:xfrm>
          <a:off x="5972175" y="498474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</a:t>
          </a:r>
          <a:r>
            <a:rPr lang="ru-RU" sz="2400" kern="1200" dirty="0" smtClean="0"/>
            <a:t>Моделирование грамматического материала</a:t>
          </a:r>
          <a:endParaRPr lang="ru-RU" sz="2400" kern="1200" dirty="0"/>
        </a:p>
      </dsp:txBody>
      <dsp:txXfrm>
        <a:off x="5972175" y="498474"/>
        <a:ext cx="2714624" cy="1628775"/>
      </dsp:txXfrm>
    </dsp:sp>
    <dsp:sp modelId="{D4BDDC95-931F-4717-BDE9-B2081BBEF0E0}">
      <dsp:nvSpPr>
        <dsp:cNvPr id="0" name=""/>
        <dsp:cNvSpPr/>
      </dsp:nvSpPr>
      <dsp:spPr>
        <a:xfrm>
          <a:off x="1493043" y="2398712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Учёт  особенности речевого внимания и  памяти  у детей</a:t>
          </a:r>
          <a:endParaRPr lang="ru-RU" sz="2400" kern="1200" dirty="0"/>
        </a:p>
      </dsp:txBody>
      <dsp:txXfrm>
        <a:off x="1493043" y="2398712"/>
        <a:ext cx="2714624" cy="1628775"/>
      </dsp:txXfrm>
    </dsp:sp>
    <dsp:sp modelId="{C0377157-42CE-4A36-A5E7-383D7DB88EBB}">
      <dsp:nvSpPr>
        <dsp:cNvPr id="0" name=""/>
        <dsp:cNvSpPr/>
      </dsp:nvSpPr>
      <dsp:spPr>
        <a:xfrm>
          <a:off x="4479131" y="2398712"/>
          <a:ext cx="2714624" cy="1628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 проведении текущего опроса учитывать характер речевых нарушений</a:t>
          </a:r>
          <a:endParaRPr lang="ru-RU" sz="2400" kern="1200" dirty="0"/>
        </a:p>
      </dsp:txBody>
      <dsp:txXfrm>
        <a:off x="4479131" y="2398712"/>
        <a:ext cx="2714624" cy="1628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359AE09-0E98-41BA-B778-C4BF3EE128DF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6666BBE-5A0A-45B9-9A82-C1E9656B9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1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B1CAC88-73B8-4BC2-976A-B6C7AB4863E4}" type="datetimeFigureOut">
              <a:rPr lang="ru-RU" smtClean="0"/>
              <a:pPr/>
              <a:t>27.10.2025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A93BB5-4FC3-4587-A53C-51692F005F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348880"/>
            <a:ext cx="8458200" cy="1222375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особенности обучения детей с </a:t>
            </a:r>
            <a:r>
              <a:rPr lang="ru-RU" dirty="0" err="1" smtClean="0"/>
              <a:t>тнр</a:t>
            </a:r>
            <a:r>
              <a:rPr lang="ru-RU" dirty="0" smtClean="0"/>
              <a:t> в условиях общеобразовательной школы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Учителю необходимо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Проявлять внимание к ученику</a:t>
            </a:r>
          </a:p>
          <a:p>
            <a:r>
              <a:rPr lang="ru-RU" dirty="0" smtClean="0"/>
              <a:t>Поощрять обращение учащихся с вопросами</a:t>
            </a:r>
          </a:p>
          <a:p>
            <a:r>
              <a:rPr lang="ru-RU" dirty="0" smtClean="0"/>
              <a:t>Создавать такие условия при которых появляется у учеников мотивация </a:t>
            </a:r>
            <a:r>
              <a:rPr lang="ru-RU" dirty="0" smtClean="0"/>
              <a:t>речи (</a:t>
            </a:r>
            <a:r>
              <a:rPr lang="ru-RU" dirty="0" smtClean="0"/>
              <a:t>потребность говорить и писать)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Учебно-методический комплекс</a:t>
            </a:r>
            <a:endParaRPr lang="ru-RU" dirty="0"/>
          </a:p>
        </p:txBody>
      </p:sp>
      <p:pic>
        <p:nvPicPr>
          <p:cNvPr id="1026" name="Picture 2" descr="C:\Users\user\Desktop\IMG_10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72816"/>
            <a:ext cx="3048000" cy="3810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7" name="Picture 3" descr="C:\Users\user\Desktop\IMG_10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204864"/>
            <a:ext cx="3007643" cy="432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G_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20688"/>
            <a:ext cx="2540000" cy="35433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1" name="Picture 3" descr="C:\Users\user\Desktop\IMG_1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620688"/>
            <a:ext cx="2663567" cy="370410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2" name="Picture 4" descr="C:\Users\user\Desktop\IMG_10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132856"/>
            <a:ext cx="2304256" cy="341371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IMG_10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023544"/>
            <a:ext cx="3746155" cy="526486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075" name="Picture 3" descr="C:\Users\user\Desktop\IMG_10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052735"/>
            <a:ext cx="3816424" cy="528427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Детям с </a:t>
            </a:r>
            <a:r>
              <a:rPr lang="ru-RU" dirty="0" err="1" smtClean="0"/>
              <a:t>тнр</a:t>
            </a:r>
            <a:r>
              <a:rPr lang="ru-RU" dirty="0" smtClean="0"/>
              <a:t> характерно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Снижение активного и пассивного словаря</a:t>
            </a:r>
          </a:p>
          <a:p>
            <a:r>
              <a:rPr lang="ru-RU" dirty="0" smtClean="0"/>
              <a:t>Нарушение звукопроизношения</a:t>
            </a:r>
          </a:p>
          <a:p>
            <a:r>
              <a:rPr lang="ru-RU" dirty="0" smtClean="0"/>
              <a:t>Искажение слоговой структуры слова</a:t>
            </a:r>
          </a:p>
          <a:p>
            <a:r>
              <a:rPr lang="ru-RU" dirty="0" smtClean="0"/>
              <a:t>Недоразвитие </a:t>
            </a:r>
            <a:r>
              <a:rPr lang="ru-RU" dirty="0" err="1" smtClean="0"/>
              <a:t>лексико</a:t>
            </a:r>
            <a:r>
              <a:rPr lang="ru-RU" dirty="0" smtClean="0"/>
              <a:t> - грамматического </a:t>
            </a:r>
            <a:r>
              <a:rPr lang="ru-RU" dirty="0" smtClean="0"/>
              <a:t>строя речи</a:t>
            </a:r>
          </a:p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фонематических процессов</a:t>
            </a:r>
          </a:p>
          <a:p>
            <a:r>
              <a:rPr lang="ru-RU" dirty="0" smtClean="0"/>
              <a:t>Недоразвитие связной речи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Общедидактические</a:t>
            </a:r>
            <a:r>
              <a:rPr lang="ru-RU" dirty="0" smtClean="0"/>
              <a:t> принципы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Сознательность и активность</a:t>
            </a:r>
          </a:p>
          <a:p>
            <a:r>
              <a:rPr lang="ru-RU" dirty="0" smtClean="0"/>
              <a:t>Систематичность и последовательность</a:t>
            </a:r>
          </a:p>
          <a:p>
            <a:r>
              <a:rPr lang="ru-RU" sz="3500" dirty="0" smtClean="0"/>
              <a:t>Наглядность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Доступность</a:t>
            </a:r>
          </a:p>
          <a:p>
            <a:r>
              <a:rPr lang="ru-RU" dirty="0" smtClean="0"/>
              <a:t>Научность</a:t>
            </a:r>
          </a:p>
          <a:p>
            <a:r>
              <a:rPr lang="ru-RU" dirty="0" smtClean="0"/>
              <a:t>Прочность</a:t>
            </a:r>
          </a:p>
          <a:p>
            <a:r>
              <a:rPr lang="ru-RU" dirty="0" smtClean="0"/>
              <a:t>Индивидуальный и дифференцированный подход</a:t>
            </a:r>
          </a:p>
          <a:p>
            <a:r>
              <a:rPr lang="ru-RU" dirty="0" smtClean="0"/>
              <a:t>Воспитывающий характер обучения</a:t>
            </a:r>
          </a:p>
          <a:p>
            <a:r>
              <a:rPr lang="ru-RU" dirty="0" smtClean="0"/>
              <a:t>Связь теории с практикой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предметы филологического цикла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24744"/>
          <a:ext cx="8659688" cy="4739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обучения требуется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Более продолжительное время</a:t>
            </a:r>
          </a:p>
          <a:p>
            <a:r>
              <a:rPr lang="ru-RU" dirty="0" smtClean="0"/>
              <a:t>Специальные приёмы при знакомстве с новым материалом и закреплении его</a:t>
            </a:r>
          </a:p>
          <a:p>
            <a:r>
              <a:rPr lang="ru-RU" dirty="0" smtClean="0"/>
              <a:t>Индивидуализация обучения</a:t>
            </a:r>
          </a:p>
          <a:p>
            <a:r>
              <a:rPr lang="ru-RU" dirty="0" smtClean="0"/>
              <a:t>Создание </a:t>
            </a:r>
            <a:r>
              <a:rPr lang="ru-RU" dirty="0" err="1" smtClean="0"/>
              <a:t>полисенсорной</a:t>
            </a:r>
            <a:r>
              <a:rPr lang="ru-RU" dirty="0" smtClean="0"/>
              <a:t> основы обучения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индивидуальный подход на уроке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Исправление</a:t>
            </a:r>
            <a:r>
              <a:rPr lang="ru-RU" dirty="0" smtClean="0"/>
              <a:t> </a:t>
            </a:r>
            <a:r>
              <a:rPr lang="ru-RU" sz="4000" dirty="0" smtClean="0"/>
              <a:t>ошибок в процессе учебного высказывания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должно мешать ребёнку сформулировать свою мысль</a:t>
            </a:r>
          </a:p>
          <a:p>
            <a:r>
              <a:rPr lang="ru-RU" dirty="0" smtClean="0"/>
              <a:t>Сбивать его</a:t>
            </a:r>
          </a:p>
          <a:p>
            <a:r>
              <a:rPr lang="ru-RU" dirty="0" smtClean="0"/>
              <a:t>Создавать психологический дискомфорт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Адаптация учебного материала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Памятки</a:t>
            </a:r>
            <a:r>
              <a:rPr lang="en-US" dirty="0" smtClean="0"/>
              <a:t>,</a:t>
            </a:r>
            <a:r>
              <a:rPr lang="ru-RU" dirty="0" smtClean="0"/>
              <a:t> схемы </a:t>
            </a:r>
            <a:r>
              <a:rPr lang="en-US" dirty="0" smtClean="0"/>
              <a:t>,</a:t>
            </a:r>
            <a:r>
              <a:rPr lang="ru-RU" dirty="0" smtClean="0"/>
              <a:t>планы</a:t>
            </a:r>
            <a:r>
              <a:rPr lang="en-US" dirty="0" smtClean="0"/>
              <a:t>,</a:t>
            </a:r>
            <a:r>
              <a:rPr lang="ru-RU" dirty="0" smtClean="0"/>
              <a:t> таблицы</a:t>
            </a:r>
            <a:r>
              <a:rPr lang="en-US" dirty="0" smtClean="0"/>
              <a:t>,</a:t>
            </a:r>
            <a:r>
              <a:rPr lang="ru-RU" dirty="0" smtClean="0"/>
              <a:t> алгоритмы</a:t>
            </a:r>
            <a:endParaRPr lang="en-US" dirty="0" smtClean="0"/>
          </a:p>
          <a:p>
            <a:r>
              <a:rPr lang="ru-RU" dirty="0" smtClean="0"/>
              <a:t>От простого к сложному</a:t>
            </a:r>
          </a:p>
          <a:p>
            <a:r>
              <a:rPr lang="ru-RU" dirty="0" smtClean="0"/>
              <a:t>Чёткая постановка вопросов</a:t>
            </a:r>
          </a:p>
          <a:p>
            <a:r>
              <a:rPr lang="ru-RU" dirty="0" smtClean="0"/>
              <a:t>Повторение пройденного материала в разнообразных формах</a:t>
            </a:r>
          </a:p>
          <a:p>
            <a:r>
              <a:rPr lang="ru-RU" dirty="0" smtClean="0"/>
              <a:t>Предупреждать</a:t>
            </a:r>
            <a:r>
              <a:rPr lang="en-US" dirty="0" smtClean="0"/>
              <a:t>,</a:t>
            </a:r>
            <a:r>
              <a:rPr lang="ru-RU" dirty="0" smtClean="0"/>
              <a:t> а не исправлять ошибки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оценивания детей с </a:t>
            </a:r>
            <a:r>
              <a:rPr lang="ru-RU" dirty="0" err="1" smtClean="0"/>
              <a:t>тнр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Школа разрабатывает локальный акт о  текущем контроле и нормах оценки детей с ОВЗ.</a:t>
            </a:r>
            <a:endParaRPr lang="ru-RU" smtClean="0"/>
          </a:p>
          <a:p>
            <a:endParaRPr lang="ru-RU" dirty="0" smtClean="0"/>
          </a:p>
          <a:p>
            <a:r>
              <a:rPr lang="ru-RU" dirty="0" smtClean="0"/>
              <a:t>В соответствии с законом «Об образовании РФ»</a:t>
            </a:r>
            <a:r>
              <a:rPr lang="en-US" dirty="0" smtClean="0"/>
              <a:t>, </a:t>
            </a:r>
            <a:r>
              <a:rPr lang="ru-RU" dirty="0" smtClean="0"/>
              <a:t>концепции ФГОС для обучающихся с ОВЗ</a:t>
            </a:r>
            <a:r>
              <a:rPr lang="en-US" dirty="0" smtClean="0"/>
              <a:t>, </a:t>
            </a:r>
            <a:r>
              <a:rPr lang="ru-RU" dirty="0" err="1" smtClean="0"/>
              <a:t>СанПин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Положение  обсуждается и утверждается на педагогическом совете.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1810</TotalTime>
  <Words>279</Words>
  <Application>Microsoft Office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Calibri</vt:lpstr>
      <vt:lpstr>Franklin Gothic Book</vt:lpstr>
      <vt:lpstr>Franklin Gothic Medium</vt:lpstr>
      <vt:lpstr>Wingdings 2</vt:lpstr>
      <vt:lpstr>Трек</vt:lpstr>
      <vt:lpstr>особенности обучения детей с тнр в условиях общеобразовательной школы</vt:lpstr>
      <vt:lpstr>Детям с тнр характерно</vt:lpstr>
      <vt:lpstr>Общедидактические принципы</vt:lpstr>
      <vt:lpstr> предметы филологического цикла</vt:lpstr>
      <vt:lpstr>Для обучения требуется</vt:lpstr>
      <vt:lpstr> индивидуальный подход на уроке</vt:lpstr>
      <vt:lpstr>Исправление ошибок в процессе учебного высказывания</vt:lpstr>
      <vt:lpstr>Адаптация учебного материала</vt:lpstr>
      <vt:lpstr>Система оценивания детей с тнр</vt:lpstr>
      <vt:lpstr>Учителю необходимо </vt:lpstr>
      <vt:lpstr>Учебно-методический комплекс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85</cp:revision>
  <dcterms:created xsi:type="dcterms:W3CDTF">2015-10-23T05:38:02Z</dcterms:created>
  <dcterms:modified xsi:type="dcterms:W3CDTF">2025-10-27T07:59:01Z</dcterms:modified>
</cp:coreProperties>
</file>